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8" r:id="rId1"/>
  </p:sldMasterIdLst>
  <p:notesMasterIdLst>
    <p:notesMasterId r:id="rId48"/>
  </p:notesMasterIdLst>
  <p:handoutMasterIdLst>
    <p:handoutMasterId r:id="rId49"/>
  </p:handoutMasterIdLst>
  <p:sldIdLst>
    <p:sldId id="256" r:id="rId2"/>
    <p:sldId id="317" r:id="rId3"/>
    <p:sldId id="371" r:id="rId4"/>
    <p:sldId id="372" r:id="rId5"/>
    <p:sldId id="373" r:id="rId6"/>
    <p:sldId id="377" r:id="rId7"/>
    <p:sldId id="358" r:id="rId8"/>
    <p:sldId id="316" r:id="rId9"/>
    <p:sldId id="345" r:id="rId10"/>
    <p:sldId id="258" r:id="rId11"/>
    <p:sldId id="374" r:id="rId12"/>
    <p:sldId id="346" r:id="rId13"/>
    <p:sldId id="347" r:id="rId14"/>
    <p:sldId id="333" r:id="rId15"/>
    <p:sldId id="348" r:id="rId16"/>
    <p:sldId id="349" r:id="rId17"/>
    <p:sldId id="352" r:id="rId18"/>
    <p:sldId id="353" r:id="rId19"/>
    <p:sldId id="355" r:id="rId20"/>
    <p:sldId id="260" r:id="rId21"/>
    <p:sldId id="335" r:id="rId22"/>
    <p:sldId id="263" r:id="rId23"/>
    <p:sldId id="265" r:id="rId24"/>
    <p:sldId id="375" r:id="rId25"/>
    <p:sldId id="376" r:id="rId26"/>
    <p:sldId id="266" r:id="rId27"/>
    <p:sldId id="378" r:id="rId28"/>
    <p:sldId id="267" r:id="rId29"/>
    <p:sldId id="321" r:id="rId30"/>
    <p:sldId id="268" r:id="rId31"/>
    <p:sldId id="270" r:id="rId32"/>
    <p:sldId id="379" r:id="rId33"/>
    <p:sldId id="272" r:id="rId34"/>
    <p:sldId id="275" r:id="rId35"/>
    <p:sldId id="357" r:id="rId36"/>
    <p:sldId id="360" r:id="rId37"/>
    <p:sldId id="361" r:id="rId38"/>
    <p:sldId id="362" r:id="rId39"/>
    <p:sldId id="363" r:id="rId40"/>
    <p:sldId id="365" r:id="rId41"/>
    <p:sldId id="366" r:id="rId42"/>
    <p:sldId id="367" r:id="rId43"/>
    <p:sldId id="368" r:id="rId44"/>
    <p:sldId id="369" r:id="rId45"/>
    <p:sldId id="370" r:id="rId46"/>
    <p:sldId id="380"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D87592A-E9F2-51BC-BA4C-67DDB8315518}" name="Yashika Sharma" initials="YS" userId="S::ysharma@gill.ie::58bc1407-b559-471d-a67f-95ddb477a0eb" providerId="AD"/>
  <p188:author id="{5CFA20A3-EE62-5C23-70C9-915008B11C2C}" name="Alyson Gray" initials="AG" userId="S::agray@gill.ie::c5b08b58-2bd4-48ba-b14b-fafdf8f26ebe" providerId="AD"/>
  <p188:author id="{9E6EEDC1-AAAF-187E-1EA9-C81D02B24543}" name="Laura Ashcroft-Jones" initials="LA" userId="S::lashcroftjones@gill.ie::e151c12a-2707-4370-ab1e-5d13dde900bd" providerId="AD"/>
  <p188:author id="{44A82FEA-7606-7DB5-BA8E-BB328A999082}" name="Dermot Lucey" initials="DL" userId="689f99df3efb3814"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Nivedha Ulaganadhan" initials="NU"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2DC"/>
    <a:srgbClr val="C7EAFD"/>
    <a:srgbClr val="11AD9A"/>
    <a:srgbClr val="1EB78A"/>
    <a:srgbClr val="D5DFB5"/>
    <a:srgbClr val="E9F1C1"/>
    <a:srgbClr val="A2DEF9"/>
    <a:srgbClr val="CCCCFF"/>
    <a:srgbClr val="F6ADCD"/>
    <a:srgbClr val="FFE965"/>
  </p:clrMru>
  <p:extLst>
    <p:ext uri="{E76CE94A-603C-4142-B9EB-6D1370010A27}">
      <p14:discardImageEditData xmlns:p14="http://schemas.microsoft.com/office/powerpoint/2010/main" val="1"/>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70" autoAdjust="0"/>
    <p:restoredTop sz="96405" autoAdjust="0"/>
  </p:normalViewPr>
  <p:slideViewPr>
    <p:cSldViewPr snapToGrid="0">
      <p:cViewPr varScale="1">
        <p:scale>
          <a:sx n="102" d="100"/>
          <a:sy n="102" d="100"/>
        </p:scale>
        <p:origin x="72" y="78"/>
      </p:cViewPr>
      <p:guideLst>
        <p:guide orient="horz" pos="2160"/>
        <p:guide pos="3840"/>
      </p:guideLst>
    </p:cSldViewPr>
  </p:slideViewPr>
  <p:notesTextViewPr>
    <p:cViewPr>
      <p:scale>
        <a:sx n="1" d="1"/>
        <a:sy n="1" d="1"/>
      </p:scale>
      <p:origin x="0" y="0"/>
    </p:cViewPr>
  </p:notesTextViewPr>
  <p:sorterViewPr>
    <p:cViewPr>
      <p:scale>
        <a:sx n="100" d="100"/>
        <a:sy n="100" d="100"/>
      </p:scale>
      <p:origin x="0" y="-10392"/>
    </p:cViewPr>
  </p:sorterViewPr>
  <p:notesViewPr>
    <p:cSldViewPr snapToGrid="0">
      <p:cViewPr varScale="1">
        <p:scale>
          <a:sx n="65" d="100"/>
          <a:sy n="65" d="100"/>
        </p:scale>
        <p:origin x="3154"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commentAuthors" Target="commentAuthors.xml"/><Relationship Id="rId55"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6E8F2B9-BD91-4778-9D63-BA025E66FA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E"/>
              <a:t>Chapter 9: The Plantation of Ulster</a:t>
            </a:r>
          </a:p>
        </p:txBody>
      </p:sp>
      <p:sp>
        <p:nvSpPr>
          <p:cNvPr id="3" name="Date Placeholder 2">
            <a:extLst>
              <a:ext uri="{FF2B5EF4-FFF2-40B4-BE49-F238E27FC236}">
                <a16:creationId xmlns:a16="http://schemas.microsoft.com/office/drawing/2014/main" id="{235BD1A7-DE5C-46B3-8ABC-E397D3C412B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44896B6-8CEC-41BF-BBC3-A0C15373544D}" type="datetimeFigureOut">
              <a:rPr lang="en-IE" smtClean="0"/>
              <a:t>06/09/2022</a:t>
            </a:fld>
            <a:endParaRPr lang="en-IE"/>
          </a:p>
        </p:txBody>
      </p:sp>
      <p:sp>
        <p:nvSpPr>
          <p:cNvPr id="4" name="Footer Placeholder 3">
            <a:extLst>
              <a:ext uri="{FF2B5EF4-FFF2-40B4-BE49-F238E27FC236}">
                <a16:creationId xmlns:a16="http://schemas.microsoft.com/office/drawing/2014/main" id="{823D19AF-0584-4D4F-AD9E-1F72B9915FA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5" name="Slide Number Placeholder 4">
            <a:extLst>
              <a:ext uri="{FF2B5EF4-FFF2-40B4-BE49-F238E27FC236}">
                <a16:creationId xmlns:a16="http://schemas.microsoft.com/office/drawing/2014/main" id="{F3D619DB-2B54-4EA2-AD74-3D380B4187C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E951312-4E2A-49B1-82C3-955A65915BCC}" type="slidenum">
              <a:rPr lang="en-IE" smtClean="0"/>
              <a:t>‹#›</a:t>
            </a:fld>
            <a:endParaRPr lang="en-IE"/>
          </a:p>
        </p:txBody>
      </p:sp>
    </p:spTree>
    <p:extLst>
      <p:ext uri="{BB962C8B-B14F-4D97-AF65-F5344CB8AC3E}">
        <p14:creationId xmlns:p14="http://schemas.microsoft.com/office/powerpoint/2010/main" val="221448615"/>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g>
</file>

<file path=ppt/media/image20.png>
</file>

<file path=ppt/media/image21.jpeg>
</file>

<file path=ppt/media/image22.jpg>
</file>

<file path=ppt/media/image23.jpeg>
</file>

<file path=ppt/media/image24.jpeg>
</file>

<file path=ppt/media/image25.jpeg>
</file>

<file path=ppt/media/image26.png>
</file>

<file path=ppt/media/image27.jpeg>
</file>

<file path=ppt/media/image28.jpeg>
</file>

<file path=ppt/media/image29.jpeg>
</file>

<file path=ppt/media/image3.png>
</file>

<file path=ppt/media/image30.jpeg>
</file>

<file path=ppt/media/image31.jpeg>
</file>

<file path=ppt/media/image32.jpeg>
</file>

<file path=ppt/media/image33.png>
</file>

<file path=ppt/media/image34.jpeg>
</file>

<file path=ppt/media/image35.jpeg>
</file>

<file path=ppt/media/image36.jpeg>
</file>

<file path=ppt/media/image37.jpeg>
</file>

<file path=ppt/media/image38.jpeg>
</file>

<file path=ppt/media/image39.png>
</file>

<file path=ppt/media/image4.jpg>
</file>

<file path=ppt/media/image40.png>
</file>

<file path=ppt/media/image41.jpeg>
</file>

<file path=ppt/media/image42.jpeg>
</file>

<file path=ppt/media/image43.jpeg>
</file>

<file path=ppt/media/image44.png>
</file>

<file path=ppt/media/image45.jpeg>
</file>

<file path=ppt/media/image46.png>
</file>

<file path=ppt/media/image47.png>
</file>

<file path=ppt/media/image48.jpeg>
</file>

<file path=ppt/media/image49.png>
</file>

<file path=ppt/media/image5.jpeg>
</file>

<file path=ppt/media/image50.png>
</file>

<file path=ppt/media/image51.jpeg>
</file>

<file path=ppt/media/image52.png>
</file>

<file path=ppt/media/image53.jpeg>
</file>

<file path=ppt/media/image54.png>
</file>

<file path=ppt/media/image5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E"/>
              <a:t>Chapter 9: The Plantation of Ulster</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AD732C-C909-4E4C-913D-045F990BD88E}" type="datetimeFigureOut">
              <a:rPr lang="en-IE" smtClean="0"/>
              <a:t>06/09/2022</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8E50EA-CBD5-4EA6-91C4-89AFF0ACEF63}" type="slidenum">
              <a:rPr lang="en-IE" smtClean="0"/>
              <a:t>‹#›</a:t>
            </a:fld>
            <a:endParaRPr lang="en-IE"/>
          </a:p>
        </p:txBody>
      </p:sp>
    </p:spTree>
    <p:extLst>
      <p:ext uri="{BB962C8B-B14F-4D97-AF65-F5344CB8AC3E}">
        <p14:creationId xmlns:p14="http://schemas.microsoft.com/office/powerpoint/2010/main" val="165927182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0DC43-F290-4369-A36A-66EB27EBA838}"/>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en-IE" dirty="0"/>
          </a:p>
        </p:txBody>
      </p:sp>
      <p:sp>
        <p:nvSpPr>
          <p:cNvPr id="3" name="Subtitle 2">
            <a:extLst>
              <a:ext uri="{FF2B5EF4-FFF2-40B4-BE49-F238E27FC236}">
                <a16:creationId xmlns:a16="http://schemas.microsoft.com/office/drawing/2014/main" id="{628DC3C4-52D1-4924-A38B-8DA5C2590E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E"/>
          </a:p>
        </p:txBody>
      </p:sp>
      <p:sp>
        <p:nvSpPr>
          <p:cNvPr id="4" name="Date Placeholder 3">
            <a:extLst>
              <a:ext uri="{FF2B5EF4-FFF2-40B4-BE49-F238E27FC236}">
                <a16:creationId xmlns:a16="http://schemas.microsoft.com/office/drawing/2014/main" id="{F25D0B20-2AF1-4AC1-BC9F-5027300C28F3}"/>
              </a:ext>
            </a:extLst>
          </p:cNvPr>
          <p:cNvSpPr>
            <a:spLocks noGrp="1"/>
          </p:cNvSpPr>
          <p:nvPr>
            <p:ph type="dt" sz="half" idx="10"/>
          </p:nvPr>
        </p:nvSpPr>
        <p:spPr/>
        <p:txBody>
          <a:bodyPr/>
          <a:lstStyle/>
          <a:p>
            <a:endParaRPr lang="en-IE"/>
          </a:p>
        </p:txBody>
      </p:sp>
      <p:sp>
        <p:nvSpPr>
          <p:cNvPr id="5" name="Footer Placeholder 4">
            <a:extLst>
              <a:ext uri="{FF2B5EF4-FFF2-40B4-BE49-F238E27FC236}">
                <a16:creationId xmlns:a16="http://schemas.microsoft.com/office/drawing/2014/main" id="{021ACD3B-73DD-4294-97A7-658E32FC1FAA}"/>
              </a:ext>
            </a:extLst>
          </p:cNvPr>
          <p:cNvSpPr>
            <a:spLocks noGrp="1"/>
          </p:cNvSpPr>
          <p:nvPr>
            <p:ph type="ftr" sz="quarter" idx="11"/>
          </p:nvPr>
        </p:nvSpPr>
        <p:spPr/>
        <p:txBody>
          <a:bodyPr/>
          <a:lstStyle/>
          <a:p>
            <a:endParaRPr lang="en-IE" dirty="0"/>
          </a:p>
        </p:txBody>
      </p:sp>
      <p:sp>
        <p:nvSpPr>
          <p:cNvPr id="6" name="Slide Number Placeholder 5">
            <a:extLst>
              <a:ext uri="{FF2B5EF4-FFF2-40B4-BE49-F238E27FC236}">
                <a16:creationId xmlns:a16="http://schemas.microsoft.com/office/drawing/2014/main" id="{F590DFF2-07F9-44F5-8DF6-204BD70C3C38}"/>
              </a:ext>
            </a:extLst>
          </p:cNvPr>
          <p:cNvSpPr>
            <a:spLocks noGrp="1"/>
          </p:cNvSpPr>
          <p:nvPr>
            <p:ph type="sldNum" sz="quarter" idx="12"/>
          </p:nvPr>
        </p:nvSpPr>
        <p:spPr/>
        <p:txBody>
          <a:bodyPr/>
          <a:lstStyle/>
          <a:p>
            <a:fld id="{1022CE09-6FE8-4319-8D0F-03C2D6953CA8}" type="slidenum">
              <a:rPr lang="en-IE" smtClean="0"/>
              <a:t>‹#›</a:t>
            </a:fld>
            <a:endParaRPr lang="en-IE"/>
          </a:p>
        </p:txBody>
      </p:sp>
      <p:pic>
        <p:nvPicPr>
          <p:cNvPr id="8" name="Picture 7" descr="Graphical user interface, application, Teams&#10;&#10;Description automatically generated">
            <a:extLst>
              <a:ext uri="{FF2B5EF4-FFF2-40B4-BE49-F238E27FC236}">
                <a16:creationId xmlns:a16="http://schemas.microsoft.com/office/drawing/2014/main" id="{6FC3F2B7-6B46-4E08-AD49-BE00927DD55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153400" y="3932992"/>
            <a:ext cx="7064256" cy="4995539"/>
          </a:xfrm>
          <a:prstGeom prst="rect">
            <a:avLst/>
          </a:prstGeom>
        </p:spPr>
      </p:pic>
    </p:spTree>
    <p:extLst>
      <p:ext uri="{BB962C8B-B14F-4D97-AF65-F5344CB8AC3E}">
        <p14:creationId xmlns:p14="http://schemas.microsoft.com/office/powerpoint/2010/main" val="2645383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1DAFD-F90E-4EAD-AB1E-AEC0415A5C75}"/>
              </a:ext>
            </a:extLst>
          </p:cNvPr>
          <p:cNvSpPr>
            <a:spLocks noGrp="1"/>
          </p:cNvSpPr>
          <p:nvPr>
            <p:ph type="title"/>
          </p:nvPr>
        </p:nvSpPr>
        <p:spPr/>
        <p:txBody>
          <a:bodyPr/>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2016BB55-F8C8-487E-908F-64C8B4C0F19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6ED3B94F-D245-4C6C-901B-E3206348F459}"/>
              </a:ext>
            </a:extLst>
          </p:cNvPr>
          <p:cNvSpPr>
            <a:spLocks noGrp="1"/>
          </p:cNvSpPr>
          <p:nvPr>
            <p:ph type="dt" sz="half" idx="10"/>
          </p:nvPr>
        </p:nvSpPr>
        <p:spPr/>
        <p:txBody>
          <a:bodyPr/>
          <a:lstStyle/>
          <a:p>
            <a:endParaRPr lang="en-IE"/>
          </a:p>
        </p:txBody>
      </p:sp>
      <p:sp>
        <p:nvSpPr>
          <p:cNvPr id="5" name="Footer Placeholder 4">
            <a:extLst>
              <a:ext uri="{FF2B5EF4-FFF2-40B4-BE49-F238E27FC236}">
                <a16:creationId xmlns:a16="http://schemas.microsoft.com/office/drawing/2014/main" id="{C32C4F4A-B6B7-4FFE-B885-E7BCFB9967DE}"/>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2ECB6C55-0223-4337-9AEC-93A3C24399B1}"/>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71280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8FD74C-51DB-413E-A5C2-0EFBE8AE38E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CFE40B0B-93F5-4088-A4F5-F3AF6E83DD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8A96C322-86B6-4298-AAE9-BBA8400CB17E}"/>
              </a:ext>
            </a:extLst>
          </p:cNvPr>
          <p:cNvSpPr>
            <a:spLocks noGrp="1"/>
          </p:cNvSpPr>
          <p:nvPr>
            <p:ph type="dt" sz="half" idx="10"/>
          </p:nvPr>
        </p:nvSpPr>
        <p:spPr/>
        <p:txBody>
          <a:bodyPr/>
          <a:lstStyle/>
          <a:p>
            <a:endParaRPr lang="en-IE"/>
          </a:p>
        </p:txBody>
      </p:sp>
      <p:sp>
        <p:nvSpPr>
          <p:cNvPr id="5" name="Footer Placeholder 4">
            <a:extLst>
              <a:ext uri="{FF2B5EF4-FFF2-40B4-BE49-F238E27FC236}">
                <a16:creationId xmlns:a16="http://schemas.microsoft.com/office/drawing/2014/main" id="{ADD2E57B-04B4-40A2-95B3-D10A6D574E23}"/>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E1644D44-F581-4C8A-ACAD-18611D604656}"/>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4443297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02BEB-6FCB-4576-8309-0974817438CB}"/>
              </a:ext>
            </a:extLst>
          </p:cNvPr>
          <p:cNvSpPr>
            <a:spLocks noGrp="1"/>
          </p:cNvSpPr>
          <p:nvPr>
            <p:ph type="title"/>
          </p:nvPr>
        </p:nvSpPr>
        <p:spPr>
          <a:xfrm>
            <a:off x="112336" y="753167"/>
            <a:ext cx="10515600" cy="1325563"/>
          </a:xfrm>
        </p:spPr>
        <p:txBody>
          <a:bodyPr>
            <a:normAutofit/>
          </a:bodyPr>
          <a:lstStyle>
            <a:lvl1pPr>
              <a:defRPr sz="3600" b="1">
                <a:solidFill>
                  <a:srgbClr val="FFC000"/>
                </a:solidFill>
              </a:defRPr>
            </a:lvl1pPr>
          </a:lstStyle>
          <a:p>
            <a:r>
              <a:rPr lang="en-US" dirty="0"/>
              <a:t>Click to edit Master title style</a:t>
            </a:r>
            <a:endParaRPr lang="en-IE" dirty="0"/>
          </a:p>
        </p:txBody>
      </p:sp>
      <p:sp>
        <p:nvSpPr>
          <p:cNvPr id="3" name="Content Placeholder 2">
            <a:extLst>
              <a:ext uri="{FF2B5EF4-FFF2-40B4-BE49-F238E27FC236}">
                <a16:creationId xmlns:a16="http://schemas.microsoft.com/office/drawing/2014/main" id="{6840DDA8-F8E4-4BF1-846A-BF41B1C3C31B}"/>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E" dirty="0"/>
          </a:p>
        </p:txBody>
      </p:sp>
      <p:sp>
        <p:nvSpPr>
          <p:cNvPr id="4" name="Date Placeholder 3">
            <a:extLst>
              <a:ext uri="{FF2B5EF4-FFF2-40B4-BE49-F238E27FC236}">
                <a16:creationId xmlns:a16="http://schemas.microsoft.com/office/drawing/2014/main" id="{642B603D-2ADD-4298-BC81-65455B23EFF8}"/>
              </a:ext>
            </a:extLst>
          </p:cNvPr>
          <p:cNvSpPr>
            <a:spLocks noGrp="1"/>
          </p:cNvSpPr>
          <p:nvPr>
            <p:ph type="dt" sz="half" idx="10"/>
          </p:nvPr>
        </p:nvSpPr>
        <p:spPr/>
        <p:txBody>
          <a:bodyPr/>
          <a:lstStyle>
            <a:lvl1pPr>
              <a:defRPr/>
            </a:lvl1pPr>
          </a:lstStyle>
          <a:p>
            <a:endParaRPr lang="en-IE" dirty="0"/>
          </a:p>
        </p:txBody>
      </p:sp>
      <p:sp>
        <p:nvSpPr>
          <p:cNvPr id="5" name="Footer Placeholder 4">
            <a:extLst>
              <a:ext uri="{FF2B5EF4-FFF2-40B4-BE49-F238E27FC236}">
                <a16:creationId xmlns:a16="http://schemas.microsoft.com/office/drawing/2014/main" id="{B6263FD7-5ACB-4608-97AF-465A765F0232}"/>
              </a:ext>
            </a:extLst>
          </p:cNvPr>
          <p:cNvSpPr>
            <a:spLocks noGrp="1"/>
          </p:cNvSpPr>
          <p:nvPr>
            <p:ph type="ftr" sz="quarter" idx="11"/>
          </p:nvPr>
        </p:nvSpPr>
        <p:spPr/>
        <p:txBody>
          <a:bodyPr/>
          <a:lstStyle/>
          <a:p>
            <a:endParaRPr lang="en-IE" dirty="0"/>
          </a:p>
        </p:txBody>
      </p:sp>
    </p:spTree>
    <p:extLst>
      <p:ext uri="{BB962C8B-B14F-4D97-AF65-F5344CB8AC3E}">
        <p14:creationId xmlns:p14="http://schemas.microsoft.com/office/powerpoint/2010/main" val="708976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8F541-3CF5-4591-840B-4EAE029AFA33}"/>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IE" dirty="0"/>
          </a:p>
        </p:txBody>
      </p:sp>
      <p:sp>
        <p:nvSpPr>
          <p:cNvPr id="3" name="Text Placeholder 2">
            <a:extLst>
              <a:ext uri="{FF2B5EF4-FFF2-40B4-BE49-F238E27FC236}">
                <a16:creationId xmlns:a16="http://schemas.microsoft.com/office/drawing/2014/main" id="{95BB934E-CCE9-4C1E-997A-E4B1255111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3DA2509-0C2F-466F-B0E6-7B2B286FDC12}"/>
              </a:ext>
            </a:extLst>
          </p:cNvPr>
          <p:cNvSpPr>
            <a:spLocks noGrp="1"/>
          </p:cNvSpPr>
          <p:nvPr>
            <p:ph type="dt" sz="half" idx="10"/>
          </p:nvPr>
        </p:nvSpPr>
        <p:spPr/>
        <p:txBody>
          <a:bodyPr/>
          <a:lstStyle/>
          <a:p>
            <a:endParaRPr lang="en-IE"/>
          </a:p>
        </p:txBody>
      </p:sp>
      <p:sp>
        <p:nvSpPr>
          <p:cNvPr id="5" name="Footer Placeholder 4">
            <a:extLst>
              <a:ext uri="{FF2B5EF4-FFF2-40B4-BE49-F238E27FC236}">
                <a16:creationId xmlns:a16="http://schemas.microsoft.com/office/drawing/2014/main" id="{3F06FA66-380C-47D2-81DA-7554726D9AD1}"/>
              </a:ext>
            </a:extLst>
          </p:cNvPr>
          <p:cNvSpPr>
            <a:spLocks noGrp="1"/>
          </p:cNvSpPr>
          <p:nvPr>
            <p:ph type="ftr" sz="quarter" idx="11"/>
          </p:nvPr>
        </p:nvSpPr>
        <p:spPr/>
        <p:txBody>
          <a:bodyPr/>
          <a:lstStyle/>
          <a:p>
            <a:endParaRPr lang="en-IE" dirty="0"/>
          </a:p>
        </p:txBody>
      </p:sp>
      <p:sp>
        <p:nvSpPr>
          <p:cNvPr id="6" name="Slide Number Placeholder 5">
            <a:extLst>
              <a:ext uri="{FF2B5EF4-FFF2-40B4-BE49-F238E27FC236}">
                <a16:creationId xmlns:a16="http://schemas.microsoft.com/office/drawing/2014/main" id="{5AE0D84E-9EBF-4AA8-A807-A09602AAE2CB}"/>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1936045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77731-FCBE-49C9-BEAC-479EBA669F39}"/>
              </a:ext>
            </a:extLst>
          </p:cNvPr>
          <p:cNvSpPr>
            <a:spLocks noGrp="1"/>
          </p:cNvSpPr>
          <p:nvPr>
            <p:ph type="title"/>
          </p:nvPr>
        </p:nvSpPr>
        <p:spPr/>
        <p:txBody>
          <a:bodyPr/>
          <a:lstStyle/>
          <a:p>
            <a:r>
              <a:rPr lang="en-US" dirty="0"/>
              <a:t>Click to edit Master title style</a:t>
            </a:r>
            <a:endParaRPr lang="en-IE" dirty="0"/>
          </a:p>
        </p:txBody>
      </p:sp>
      <p:sp>
        <p:nvSpPr>
          <p:cNvPr id="3" name="Content Placeholder 2">
            <a:extLst>
              <a:ext uri="{FF2B5EF4-FFF2-40B4-BE49-F238E27FC236}">
                <a16:creationId xmlns:a16="http://schemas.microsoft.com/office/drawing/2014/main" id="{A4C45B77-A7E0-4355-9DE7-0B0CE99BD3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Content Placeholder 3">
            <a:extLst>
              <a:ext uri="{FF2B5EF4-FFF2-40B4-BE49-F238E27FC236}">
                <a16:creationId xmlns:a16="http://schemas.microsoft.com/office/drawing/2014/main" id="{6EBA7B40-1F30-4257-8A2C-39A3180930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Date Placeholder 4">
            <a:extLst>
              <a:ext uri="{FF2B5EF4-FFF2-40B4-BE49-F238E27FC236}">
                <a16:creationId xmlns:a16="http://schemas.microsoft.com/office/drawing/2014/main" id="{1E43A793-D7B5-4D31-8B03-78FD5453E652}"/>
              </a:ext>
            </a:extLst>
          </p:cNvPr>
          <p:cNvSpPr>
            <a:spLocks noGrp="1"/>
          </p:cNvSpPr>
          <p:nvPr>
            <p:ph type="dt" sz="half" idx="10"/>
          </p:nvPr>
        </p:nvSpPr>
        <p:spPr/>
        <p:txBody>
          <a:bodyPr/>
          <a:lstStyle/>
          <a:p>
            <a:endParaRPr lang="en-IE"/>
          </a:p>
        </p:txBody>
      </p:sp>
      <p:sp>
        <p:nvSpPr>
          <p:cNvPr id="6" name="Footer Placeholder 5">
            <a:extLst>
              <a:ext uri="{FF2B5EF4-FFF2-40B4-BE49-F238E27FC236}">
                <a16:creationId xmlns:a16="http://schemas.microsoft.com/office/drawing/2014/main" id="{7AC537D1-7195-476C-AB9E-4BC42FEBA41E}"/>
              </a:ext>
            </a:extLst>
          </p:cNvPr>
          <p:cNvSpPr>
            <a:spLocks noGrp="1"/>
          </p:cNvSpPr>
          <p:nvPr>
            <p:ph type="ftr" sz="quarter" idx="11"/>
          </p:nvPr>
        </p:nvSpPr>
        <p:spPr/>
        <p:txBody>
          <a:bodyPr/>
          <a:lstStyle/>
          <a:p>
            <a:endParaRPr lang="en-IE" dirty="0"/>
          </a:p>
        </p:txBody>
      </p:sp>
      <p:sp>
        <p:nvSpPr>
          <p:cNvPr id="7" name="Slide Number Placeholder 6">
            <a:extLst>
              <a:ext uri="{FF2B5EF4-FFF2-40B4-BE49-F238E27FC236}">
                <a16:creationId xmlns:a16="http://schemas.microsoft.com/office/drawing/2014/main" id="{1A26B02B-694D-4BA1-8D18-8AFB71834176}"/>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4157773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68B6D-1D73-4E98-88C7-8A8D05D22481}"/>
              </a:ext>
            </a:extLst>
          </p:cNvPr>
          <p:cNvSpPr>
            <a:spLocks noGrp="1"/>
          </p:cNvSpPr>
          <p:nvPr>
            <p:ph type="title"/>
          </p:nvPr>
        </p:nvSpPr>
        <p:spPr>
          <a:xfrm>
            <a:off x="839788" y="365125"/>
            <a:ext cx="10515600" cy="1325563"/>
          </a:xfrm>
        </p:spPr>
        <p:txBody>
          <a:bodyPr/>
          <a:lstStyle/>
          <a:p>
            <a:r>
              <a:rPr lang="en-US"/>
              <a:t>Click to edit Master title style</a:t>
            </a:r>
            <a:endParaRPr lang="en-IE"/>
          </a:p>
        </p:txBody>
      </p:sp>
      <p:sp>
        <p:nvSpPr>
          <p:cNvPr id="3" name="Text Placeholder 2">
            <a:extLst>
              <a:ext uri="{FF2B5EF4-FFF2-40B4-BE49-F238E27FC236}">
                <a16:creationId xmlns:a16="http://schemas.microsoft.com/office/drawing/2014/main" id="{528BF66D-77C0-4682-9CB8-9E7D0BF285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A5D2D5-7910-4804-8DDA-4747AC1DD8A7}"/>
              </a:ext>
            </a:extLst>
          </p:cNvPr>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E" dirty="0"/>
          </a:p>
        </p:txBody>
      </p:sp>
      <p:sp>
        <p:nvSpPr>
          <p:cNvPr id="5" name="Text Placeholder 4">
            <a:extLst>
              <a:ext uri="{FF2B5EF4-FFF2-40B4-BE49-F238E27FC236}">
                <a16:creationId xmlns:a16="http://schemas.microsoft.com/office/drawing/2014/main" id="{3D8930B4-5727-427C-9878-DA3020518E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8AEAAB-B514-4B9B-9005-086EB25757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7" name="Date Placeholder 6">
            <a:extLst>
              <a:ext uri="{FF2B5EF4-FFF2-40B4-BE49-F238E27FC236}">
                <a16:creationId xmlns:a16="http://schemas.microsoft.com/office/drawing/2014/main" id="{D4467622-3E93-43AB-8D11-BD4E44E3D653}"/>
              </a:ext>
            </a:extLst>
          </p:cNvPr>
          <p:cNvSpPr>
            <a:spLocks noGrp="1"/>
          </p:cNvSpPr>
          <p:nvPr>
            <p:ph type="dt" sz="half" idx="10"/>
          </p:nvPr>
        </p:nvSpPr>
        <p:spPr/>
        <p:txBody>
          <a:bodyPr/>
          <a:lstStyle/>
          <a:p>
            <a:endParaRPr lang="en-IE"/>
          </a:p>
        </p:txBody>
      </p:sp>
      <p:sp>
        <p:nvSpPr>
          <p:cNvPr id="8" name="Footer Placeholder 7">
            <a:extLst>
              <a:ext uri="{FF2B5EF4-FFF2-40B4-BE49-F238E27FC236}">
                <a16:creationId xmlns:a16="http://schemas.microsoft.com/office/drawing/2014/main" id="{B059B0EC-2C2C-4200-97C2-AD1C643979E2}"/>
              </a:ext>
            </a:extLst>
          </p:cNvPr>
          <p:cNvSpPr>
            <a:spLocks noGrp="1"/>
          </p:cNvSpPr>
          <p:nvPr>
            <p:ph type="ftr" sz="quarter" idx="11"/>
          </p:nvPr>
        </p:nvSpPr>
        <p:spPr/>
        <p:txBody>
          <a:bodyPr/>
          <a:lstStyle/>
          <a:p>
            <a:endParaRPr lang="en-IE" dirty="0"/>
          </a:p>
        </p:txBody>
      </p:sp>
      <p:sp>
        <p:nvSpPr>
          <p:cNvPr id="9" name="Slide Number Placeholder 8">
            <a:extLst>
              <a:ext uri="{FF2B5EF4-FFF2-40B4-BE49-F238E27FC236}">
                <a16:creationId xmlns:a16="http://schemas.microsoft.com/office/drawing/2014/main" id="{035D5CA2-6004-4642-B829-7CA8683E2412}"/>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3434715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8DA62-3CB4-4AF2-AE84-B95DE05B174C}"/>
              </a:ext>
            </a:extLst>
          </p:cNvPr>
          <p:cNvSpPr>
            <a:spLocks noGrp="1"/>
          </p:cNvSpPr>
          <p:nvPr>
            <p:ph type="title"/>
          </p:nvPr>
        </p:nvSpPr>
        <p:spPr/>
        <p:txBody>
          <a:bodyPr/>
          <a:lstStyle/>
          <a:p>
            <a:r>
              <a:rPr lang="en-US"/>
              <a:t>Click to edit Master title style</a:t>
            </a:r>
            <a:endParaRPr lang="en-IE"/>
          </a:p>
        </p:txBody>
      </p:sp>
      <p:sp>
        <p:nvSpPr>
          <p:cNvPr id="3" name="Date Placeholder 2">
            <a:extLst>
              <a:ext uri="{FF2B5EF4-FFF2-40B4-BE49-F238E27FC236}">
                <a16:creationId xmlns:a16="http://schemas.microsoft.com/office/drawing/2014/main" id="{40027C5B-F637-434D-96C8-88C24D1C5A9F}"/>
              </a:ext>
            </a:extLst>
          </p:cNvPr>
          <p:cNvSpPr>
            <a:spLocks noGrp="1"/>
          </p:cNvSpPr>
          <p:nvPr>
            <p:ph type="dt" sz="half" idx="10"/>
          </p:nvPr>
        </p:nvSpPr>
        <p:spPr/>
        <p:txBody>
          <a:bodyPr/>
          <a:lstStyle/>
          <a:p>
            <a:endParaRPr lang="en-IE"/>
          </a:p>
        </p:txBody>
      </p:sp>
      <p:sp>
        <p:nvSpPr>
          <p:cNvPr id="4" name="Footer Placeholder 3">
            <a:extLst>
              <a:ext uri="{FF2B5EF4-FFF2-40B4-BE49-F238E27FC236}">
                <a16:creationId xmlns:a16="http://schemas.microsoft.com/office/drawing/2014/main" id="{CB1B8A31-1223-4711-AE03-411A1AD09AC8}"/>
              </a:ext>
            </a:extLst>
          </p:cNvPr>
          <p:cNvSpPr>
            <a:spLocks noGrp="1"/>
          </p:cNvSpPr>
          <p:nvPr>
            <p:ph type="ftr" sz="quarter" idx="11"/>
          </p:nvPr>
        </p:nvSpPr>
        <p:spPr/>
        <p:txBody>
          <a:bodyPr/>
          <a:lstStyle/>
          <a:p>
            <a:endParaRPr lang="en-IE" dirty="0"/>
          </a:p>
        </p:txBody>
      </p:sp>
      <p:sp>
        <p:nvSpPr>
          <p:cNvPr id="5" name="Slide Number Placeholder 4">
            <a:extLst>
              <a:ext uri="{FF2B5EF4-FFF2-40B4-BE49-F238E27FC236}">
                <a16:creationId xmlns:a16="http://schemas.microsoft.com/office/drawing/2014/main" id="{BF5E50DC-E984-48C3-8154-234C8E87E8CC}"/>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1794679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4717D2-6804-4EBB-AF6F-1ED9CEB565FC}"/>
              </a:ext>
            </a:extLst>
          </p:cNvPr>
          <p:cNvSpPr>
            <a:spLocks noGrp="1"/>
          </p:cNvSpPr>
          <p:nvPr>
            <p:ph type="dt" sz="half" idx="10"/>
          </p:nvPr>
        </p:nvSpPr>
        <p:spPr/>
        <p:txBody>
          <a:bodyPr/>
          <a:lstStyle/>
          <a:p>
            <a:endParaRPr lang="en-IE"/>
          </a:p>
        </p:txBody>
      </p:sp>
      <p:sp>
        <p:nvSpPr>
          <p:cNvPr id="3" name="Footer Placeholder 2">
            <a:extLst>
              <a:ext uri="{FF2B5EF4-FFF2-40B4-BE49-F238E27FC236}">
                <a16:creationId xmlns:a16="http://schemas.microsoft.com/office/drawing/2014/main" id="{2C6C50D2-D620-4C64-A07C-8F0F62A1E3B0}"/>
              </a:ext>
            </a:extLst>
          </p:cNvPr>
          <p:cNvSpPr>
            <a:spLocks noGrp="1"/>
          </p:cNvSpPr>
          <p:nvPr>
            <p:ph type="ftr" sz="quarter" idx="11"/>
          </p:nvPr>
        </p:nvSpPr>
        <p:spPr/>
        <p:txBody>
          <a:bodyPr/>
          <a:lstStyle/>
          <a:p>
            <a:endParaRPr lang="en-IE" dirty="0"/>
          </a:p>
        </p:txBody>
      </p:sp>
      <p:sp>
        <p:nvSpPr>
          <p:cNvPr id="4" name="Slide Number Placeholder 3">
            <a:extLst>
              <a:ext uri="{FF2B5EF4-FFF2-40B4-BE49-F238E27FC236}">
                <a16:creationId xmlns:a16="http://schemas.microsoft.com/office/drawing/2014/main" id="{C0F325BC-9D32-4763-B9A1-182BDB6F787A}"/>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2339086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8F8A0-61D2-47D7-81BA-7E125ACED0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Content Placeholder 2">
            <a:extLst>
              <a:ext uri="{FF2B5EF4-FFF2-40B4-BE49-F238E27FC236}">
                <a16:creationId xmlns:a16="http://schemas.microsoft.com/office/drawing/2014/main" id="{8E60E659-B21A-4AD3-995C-82255D4CAD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E" dirty="0"/>
          </a:p>
        </p:txBody>
      </p:sp>
      <p:sp>
        <p:nvSpPr>
          <p:cNvPr id="4" name="Text Placeholder 3">
            <a:extLst>
              <a:ext uri="{FF2B5EF4-FFF2-40B4-BE49-F238E27FC236}">
                <a16:creationId xmlns:a16="http://schemas.microsoft.com/office/drawing/2014/main" id="{0A3C81BF-D3C0-40E1-8423-96A2BECAE1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3D881C-C3EC-426F-9DC3-559E31954C21}"/>
              </a:ext>
            </a:extLst>
          </p:cNvPr>
          <p:cNvSpPr>
            <a:spLocks noGrp="1"/>
          </p:cNvSpPr>
          <p:nvPr>
            <p:ph type="dt" sz="half" idx="10"/>
          </p:nvPr>
        </p:nvSpPr>
        <p:spPr/>
        <p:txBody>
          <a:bodyPr/>
          <a:lstStyle/>
          <a:p>
            <a:endParaRPr lang="en-IE"/>
          </a:p>
        </p:txBody>
      </p:sp>
      <p:sp>
        <p:nvSpPr>
          <p:cNvPr id="6" name="Footer Placeholder 5">
            <a:extLst>
              <a:ext uri="{FF2B5EF4-FFF2-40B4-BE49-F238E27FC236}">
                <a16:creationId xmlns:a16="http://schemas.microsoft.com/office/drawing/2014/main" id="{22F9CCD8-C2C4-434A-B8BC-3CDBFDD8409D}"/>
              </a:ext>
            </a:extLst>
          </p:cNvPr>
          <p:cNvSpPr>
            <a:spLocks noGrp="1"/>
          </p:cNvSpPr>
          <p:nvPr>
            <p:ph type="ftr" sz="quarter" idx="11"/>
          </p:nvPr>
        </p:nvSpPr>
        <p:spPr/>
        <p:txBody>
          <a:bodyPr/>
          <a:lstStyle/>
          <a:p>
            <a:endParaRPr lang="en-IE" dirty="0"/>
          </a:p>
        </p:txBody>
      </p:sp>
      <p:sp>
        <p:nvSpPr>
          <p:cNvPr id="7" name="Slide Number Placeholder 6">
            <a:extLst>
              <a:ext uri="{FF2B5EF4-FFF2-40B4-BE49-F238E27FC236}">
                <a16:creationId xmlns:a16="http://schemas.microsoft.com/office/drawing/2014/main" id="{1CA73109-C7C7-4155-AACB-99DF443B1DDA}"/>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3525854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1BC95-18A3-4212-B985-5383390439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Picture Placeholder 2">
            <a:extLst>
              <a:ext uri="{FF2B5EF4-FFF2-40B4-BE49-F238E27FC236}">
                <a16:creationId xmlns:a16="http://schemas.microsoft.com/office/drawing/2014/main" id="{CB41A82D-EC9B-4112-B75B-7EE754DAB4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E"/>
          </a:p>
        </p:txBody>
      </p:sp>
      <p:sp>
        <p:nvSpPr>
          <p:cNvPr id="4" name="Text Placeholder 3">
            <a:extLst>
              <a:ext uri="{FF2B5EF4-FFF2-40B4-BE49-F238E27FC236}">
                <a16:creationId xmlns:a16="http://schemas.microsoft.com/office/drawing/2014/main" id="{4346753A-EF88-4095-B339-97EB12793C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1F6392-9A51-4B65-88FD-E77E8E21CFBA}"/>
              </a:ext>
            </a:extLst>
          </p:cNvPr>
          <p:cNvSpPr>
            <a:spLocks noGrp="1"/>
          </p:cNvSpPr>
          <p:nvPr>
            <p:ph type="dt" sz="half" idx="10"/>
          </p:nvPr>
        </p:nvSpPr>
        <p:spPr/>
        <p:txBody>
          <a:bodyPr/>
          <a:lstStyle/>
          <a:p>
            <a:endParaRPr lang="en-IE"/>
          </a:p>
        </p:txBody>
      </p:sp>
      <p:sp>
        <p:nvSpPr>
          <p:cNvPr id="6" name="Footer Placeholder 5">
            <a:extLst>
              <a:ext uri="{FF2B5EF4-FFF2-40B4-BE49-F238E27FC236}">
                <a16:creationId xmlns:a16="http://schemas.microsoft.com/office/drawing/2014/main" id="{D87542BD-8E71-42A2-BA33-58E1E26601AF}"/>
              </a:ext>
            </a:extLst>
          </p:cNvPr>
          <p:cNvSpPr>
            <a:spLocks noGrp="1"/>
          </p:cNvSpPr>
          <p:nvPr>
            <p:ph type="ftr" sz="quarter" idx="11"/>
          </p:nvPr>
        </p:nvSpPr>
        <p:spPr/>
        <p:txBody>
          <a:bodyPr/>
          <a:lstStyle/>
          <a:p>
            <a:endParaRPr lang="en-IE"/>
          </a:p>
        </p:txBody>
      </p:sp>
      <p:sp>
        <p:nvSpPr>
          <p:cNvPr id="7" name="Slide Number Placeholder 6">
            <a:extLst>
              <a:ext uri="{FF2B5EF4-FFF2-40B4-BE49-F238E27FC236}">
                <a16:creationId xmlns:a16="http://schemas.microsoft.com/office/drawing/2014/main" id="{03CC74BB-4C92-48F8-8C15-A511070ED248}"/>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2126131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ED9F4D-80B1-4F7B-A619-2395EEF67D09}"/>
              </a:ext>
            </a:extLst>
          </p:cNvPr>
          <p:cNvSpPr>
            <a:spLocks noGrp="1"/>
          </p:cNvSpPr>
          <p:nvPr>
            <p:ph type="title"/>
          </p:nvPr>
        </p:nvSpPr>
        <p:spPr>
          <a:xfrm>
            <a:off x="838200" y="979411"/>
            <a:ext cx="10515600" cy="1325563"/>
          </a:xfrm>
          <a:prstGeom prst="rect">
            <a:avLst/>
          </a:prstGeom>
        </p:spPr>
        <p:txBody>
          <a:bodyPr vert="horz" lIns="91440" tIns="45720" rIns="91440" bIns="45720" rtlCol="0" anchor="ctr">
            <a:normAutofit/>
          </a:bodyPr>
          <a:lstStyle/>
          <a:p>
            <a:r>
              <a:rPr lang="en-US" dirty="0"/>
              <a:t>Click to edit Master title style</a:t>
            </a:r>
            <a:endParaRPr lang="en-IE" dirty="0"/>
          </a:p>
        </p:txBody>
      </p:sp>
      <p:sp>
        <p:nvSpPr>
          <p:cNvPr id="3" name="Text Placeholder 2">
            <a:extLst>
              <a:ext uri="{FF2B5EF4-FFF2-40B4-BE49-F238E27FC236}">
                <a16:creationId xmlns:a16="http://schemas.microsoft.com/office/drawing/2014/main" id="{0EBB1455-4DC7-45AE-91E5-D529C1CC3E3B}"/>
              </a:ext>
            </a:extLst>
          </p:cNvPr>
          <p:cNvSpPr>
            <a:spLocks noGrp="1"/>
          </p:cNvSpPr>
          <p:nvPr>
            <p:ph type="body" idx="1"/>
          </p:nvPr>
        </p:nvSpPr>
        <p:spPr>
          <a:xfrm>
            <a:off x="838201" y="2462349"/>
            <a:ext cx="10515600" cy="343709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E" dirty="0"/>
          </a:p>
        </p:txBody>
      </p:sp>
      <p:sp>
        <p:nvSpPr>
          <p:cNvPr id="4" name="Date Placeholder 3">
            <a:extLst>
              <a:ext uri="{FF2B5EF4-FFF2-40B4-BE49-F238E27FC236}">
                <a16:creationId xmlns:a16="http://schemas.microsoft.com/office/drawing/2014/main" id="{0FCC20CB-DB52-43AC-A0E8-4DC145D737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E"/>
          </a:p>
        </p:txBody>
      </p:sp>
      <p:sp>
        <p:nvSpPr>
          <p:cNvPr id="5" name="Footer Placeholder 4">
            <a:extLst>
              <a:ext uri="{FF2B5EF4-FFF2-40B4-BE49-F238E27FC236}">
                <a16:creationId xmlns:a16="http://schemas.microsoft.com/office/drawing/2014/main" id="{F6E42977-D05F-4EE1-A162-295E8FF8F6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E" dirty="0"/>
          </a:p>
        </p:txBody>
      </p:sp>
      <p:sp>
        <p:nvSpPr>
          <p:cNvPr id="6" name="Slide Number Placeholder 5">
            <a:extLst>
              <a:ext uri="{FF2B5EF4-FFF2-40B4-BE49-F238E27FC236}">
                <a16:creationId xmlns:a16="http://schemas.microsoft.com/office/drawing/2014/main" id="{EA53E4C8-4D99-4880-9840-413ADAD0EC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22CE09-6FE8-4319-8D0F-03C2D6953CA8}" type="slidenum">
              <a:rPr lang="en-IE" smtClean="0"/>
              <a:t>‹#›</a:t>
            </a:fld>
            <a:endParaRPr lang="en-IE"/>
          </a:p>
        </p:txBody>
      </p:sp>
      <p:pic>
        <p:nvPicPr>
          <p:cNvPr id="7" name="Picture 6">
            <a:extLst>
              <a:ext uri="{FF2B5EF4-FFF2-40B4-BE49-F238E27FC236}">
                <a16:creationId xmlns:a16="http://schemas.microsoft.com/office/drawing/2014/main" id="{5765BFFC-BCF1-4CC0-ABB8-9281365044DB}"/>
              </a:ext>
            </a:extLst>
          </p:cNvPr>
          <p:cNvPicPr>
            <a:picLocks noChangeAspect="1"/>
          </p:cNvPicPr>
          <p:nvPr userDrawn="1"/>
        </p:nvPicPr>
        <p:blipFill>
          <a:blip r:embed="rId13" cstate="email">
            <a:extLst>
              <a:ext uri="{28A0092B-C50C-407E-A947-70E740481C1C}">
                <a14:useLocalDpi xmlns:a14="http://schemas.microsoft.com/office/drawing/2010/main"/>
              </a:ext>
            </a:extLst>
          </a:blip>
          <a:stretch>
            <a:fillRect/>
          </a:stretch>
        </p:blipFill>
        <p:spPr>
          <a:xfrm>
            <a:off x="9606637" y="6041362"/>
            <a:ext cx="2407418" cy="365125"/>
          </a:xfrm>
          <a:prstGeom prst="rect">
            <a:avLst/>
          </a:prstGeom>
        </p:spPr>
      </p:pic>
      <p:sp>
        <p:nvSpPr>
          <p:cNvPr id="10" name="TextBox 9">
            <a:extLst>
              <a:ext uri="{FF2B5EF4-FFF2-40B4-BE49-F238E27FC236}">
                <a16:creationId xmlns:a16="http://schemas.microsoft.com/office/drawing/2014/main" id="{933EC1A8-D809-4719-850D-A0006CB092B6}"/>
              </a:ext>
            </a:extLst>
          </p:cNvPr>
          <p:cNvSpPr txBox="1"/>
          <p:nvPr userDrawn="1"/>
        </p:nvSpPr>
        <p:spPr>
          <a:xfrm>
            <a:off x="127000" y="180459"/>
            <a:ext cx="2179781" cy="369332"/>
          </a:xfrm>
          <a:prstGeom prst="rect">
            <a:avLst/>
          </a:prstGeom>
          <a:noFill/>
        </p:spPr>
        <p:txBody>
          <a:bodyPr wrap="square" rtlCol="0">
            <a:spAutoFit/>
          </a:bodyPr>
          <a:lstStyle/>
          <a:p>
            <a:r>
              <a:rPr lang="en-IE" dirty="0">
                <a:solidFill>
                  <a:schemeClr val="bg1"/>
                </a:solidFill>
                <a:latin typeface="Century" panose="02040604050505020304" pitchFamily="18" charset="0"/>
              </a:rPr>
              <a:t>Ulster Plantation </a:t>
            </a:r>
          </a:p>
        </p:txBody>
      </p:sp>
      <p:pic>
        <p:nvPicPr>
          <p:cNvPr id="14" name="Picture 13">
            <a:extLst>
              <a:ext uri="{FF2B5EF4-FFF2-40B4-BE49-F238E27FC236}">
                <a16:creationId xmlns:a16="http://schemas.microsoft.com/office/drawing/2014/main" id="{AE1C38AA-C233-49DE-8707-78697C8ECDF1}"/>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9763"/>
            <a:ext cx="12191999" cy="670559"/>
          </a:xfrm>
          <a:prstGeom prst="rect">
            <a:avLst/>
          </a:prstGeom>
        </p:spPr>
      </p:pic>
      <p:sp>
        <p:nvSpPr>
          <p:cNvPr id="17" name="TextBox 16">
            <a:extLst>
              <a:ext uri="{FF2B5EF4-FFF2-40B4-BE49-F238E27FC236}">
                <a16:creationId xmlns:a16="http://schemas.microsoft.com/office/drawing/2014/main" id="{DC9BC761-4975-4A04-B71F-839DA61017E1}"/>
              </a:ext>
            </a:extLst>
          </p:cNvPr>
          <p:cNvSpPr txBox="1"/>
          <p:nvPr userDrawn="1"/>
        </p:nvSpPr>
        <p:spPr>
          <a:xfrm>
            <a:off x="127000" y="135664"/>
            <a:ext cx="10656289" cy="369332"/>
          </a:xfrm>
          <a:prstGeom prst="rect">
            <a:avLst/>
          </a:prstGeom>
          <a:noFill/>
        </p:spPr>
        <p:txBody>
          <a:bodyPr wrap="square" rtlCol="0">
            <a:spAutoFit/>
          </a:bodyPr>
          <a:lstStyle/>
          <a:p>
            <a:r>
              <a:rPr lang="en-IE" b="1" dirty="0">
                <a:solidFill>
                  <a:schemeClr val="bg1"/>
                </a:solidFill>
                <a:latin typeface="+mn-lt"/>
              </a:rPr>
              <a:t>Chapter 19: </a:t>
            </a:r>
            <a:r>
              <a:rPr lang="en-US" b="1" dirty="0">
                <a:solidFill>
                  <a:schemeClr val="bg1"/>
                </a:solidFill>
                <a:latin typeface="+mn-lt"/>
              </a:rPr>
              <a:t>World War II, 1939–45</a:t>
            </a:r>
            <a:r>
              <a:rPr lang="en-US" b="1" i="1" dirty="0">
                <a:solidFill>
                  <a:schemeClr val="bg1"/>
                </a:solidFill>
                <a:latin typeface="+mn-lt"/>
              </a:rPr>
              <a:t> </a:t>
            </a:r>
            <a:r>
              <a:rPr lang="en-IE" b="1" i="1" dirty="0">
                <a:solidFill>
                  <a:schemeClr val="bg1"/>
                </a:solidFill>
                <a:latin typeface="+mn-lt"/>
              </a:rPr>
              <a:t> </a:t>
            </a:r>
          </a:p>
        </p:txBody>
      </p:sp>
      <p:pic>
        <p:nvPicPr>
          <p:cNvPr id="19" name="Picture 18" descr="Graphical user interface, application, Teams&#10;&#10;Description automatically generated">
            <a:extLst>
              <a:ext uri="{FF2B5EF4-FFF2-40B4-BE49-F238E27FC236}">
                <a16:creationId xmlns:a16="http://schemas.microsoft.com/office/drawing/2014/main" id="{71E22E62-89D5-43D4-BDDB-48F11B9DB196}"/>
              </a:ext>
            </a:extLst>
          </p:cNvPr>
          <p:cNvPicPr>
            <a:picLocks noChangeAspect="1"/>
          </p:cNvPicPr>
          <p:nvPr userDrawn="1"/>
        </p:nvPicPr>
        <p:blipFill>
          <a:blip r:embed="rId15" cstate="email">
            <a:extLst>
              <a:ext uri="{28A0092B-C50C-407E-A947-70E740481C1C}">
                <a14:useLocalDpi xmlns:a14="http://schemas.microsoft.com/office/drawing/2010/main"/>
              </a:ext>
            </a:extLst>
          </a:blip>
          <a:stretch>
            <a:fillRect/>
          </a:stretch>
        </p:blipFill>
        <p:spPr>
          <a:xfrm>
            <a:off x="8361114" y="3945287"/>
            <a:ext cx="7064256" cy="4995539"/>
          </a:xfrm>
          <a:prstGeom prst="rect">
            <a:avLst/>
          </a:prstGeom>
        </p:spPr>
      </p:pic>
    </p:spTree>
    <p:extLst>
      <p:ext uri="{BB962C8B-B14F-4D97-AF65-F5344CB8AC3E}">
        <p14:creationId xmlns:p14="http://schemas.microsoft.com/office/powerpoint/2010/main" val="2030380038"/>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Lst>
  <p:hf sldNum="0" hdr="0" ftr="0" dt="0"/>
  <p:txStyles>
    <p:titleStyle>
      <a:lvl1pPr algn="l" defTabSz="914400" rtl="0" eaLnBrk="1" latinLnBrk="0" hangingPunct="1">
        <a:lnSpc>
          <a:spcPct val="90000"/>
        </a:lnSpc>
        <a:spcBef>
          <a:spcPct val="0"/>
        </a:spcBef>
        <a:buNone/>
        <a:defRPr sz="4000" b="1" kern="1200">
          <a:solidFill>
            <a:srgbClr val="FFC000"/>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jpeg"/><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4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C75BA03-0C2D-4ABC-9786-98065C10A5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024"/>
            <a:ext cx="12193197" cy="6901350"/>
          </a:xfrm>
          <a:prstGeom prst="rect">
            <a:avLst/>
          </a:prstGeom>
        </p:spPr>
      </p:pic>
      <p:sp>
        <p:nvSpPr>
          <p:cNvPr id="18" name="Rectangle 17">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8CE8DBC-9323-4C4B-9C9F-CAB506BE42E5}"/>
              </a:ext>
            </a:extLst>
          </p:cNvPr>
          <p:cNvSpPr>
            <a:spLocks noGrp="1"/>
          </p:cNvSpPr>
          <p:nvPr>
            <p:ph type="ctrTitle"/>
          </p:nvPr>
        </p:nvSpPr>
        <p:spPr>
          <a:xfrm>
            <a:off x="747638" y="2743081"/>
            <a:ext cx="10058400" cy="1992911"/>
          </a:xfrm>
          <a:effectLst>
            <a:outerShdw blurRad="50800" dist="38100" dir="2700000" algn="tl" rotWithShape="0">
              <a:prstClr val="black">
                <a:alpha val="40000"/>
              </a:prstClr>
            </a:outerShdw>
          </a:effectLst>
        </p:spPr>
        <p:txBody>
          <a:bodyPr>
            <a:normAutofit fontScale="90000"/>
          </a:bodyPr>
          <a:lstStyle/>
          <a:p>
            <a:r>
              <a:rPr lang="en-US" sz="5200" dirty="0">
                <a:solidFill>
                  <a:srgbClr val="FFFFFF"/>
                </a:solidFill>
              </a:rPr>
              <a:t>World War II, 1939–45</a:t>
            </a:r>
            <a:br>
              <a:rPr lang="en-US" sz="5200" dirty="0">
                <a:solidFill>
                  <a:srgbClr val="FFFFFF"/>
                </a:solidFill>
              </a:rPr>
            </a:br>
            <a:r>
              <a:rPr lang="en-US" sz="5200" dirty="0">
                <a:solidFill>
                  <a:srgbClr val="FFFFFF"/>
                </a:solidFill>
              </a:rPr>
              <a:t> </a:t>
            </a:r>
            <a:r>
              <a:rPr lang="en-US" sz="2800" i="1" dirty="0">
                <a:solidFill>
                  <a:srgbClr val="FFFFFF"/>
                </a:solidFill>
              </a:rPr>
              <a:t>Course and Impact</a:t>
            </a:r>
            <a:br>
              <a:rPr lang="en-US" sz="5200" dirty="0">
                <a:solidFill>
                  <a:srgbClr val="FFFFFF"/>
                </a:solidFill>
              </a:rPr>
            </a:br>
            <a:endParaRPr lang="en-IE" sz="5200" dirty="0">
              <a:solidFill>
                <a:srgbClr val="FFFFFF"/>
              </a:solidFill>
            </a:endParaRPr>
          </a:p>
        </p:txBody>
      </p:sp>
      <p:pic>
        <p:nvPicPr>
          <p:cNvPr id="14" name="Picture 13" descr="Graphical user interface, application, Teams&#10;&#10;Description automatically generated">
            <a:extLst>
              <a:ext uri="{FF2B5EF4-FFF2-40B4-BE49-F238E27FC236}">
                <a16:creationId xmlns:a16="http://schemas.microsoft.com/office/drawing/2014/main" id="{B7CAFD14-421B-4360-A467-4DBBB46BEDA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153400" y="3983794"/>
            <a:ext cx="7064256" cy="4995539"/>
          </a:xfrm>
          <a:prstGeom prst="rect">
            <a:avLst/>
          </a:prstGeom>
        </p:spPr>
      </p:pic>
      <p:sp>
        <p:nvSpPr>
          <p:cNvPr id="12" name="TextBox 11">
            <a:extLst>
              <a:ext uri="{FF2B5EF4-FFF2-40B4-BE49-F238E27FC236}">
                <a16:creationId xmlns:a16="http://schemas.microsoft.com/office/drawing/2014/main" id="{2DB52166-A5A4-4E2D-BC25-63BE2237E079}"/>
              </a:ext>
            </a:extLst>
          </p:cNvPr>
          <p:cNvSpPr txBox="1"/>
          <p:nvPr/>
        </p:nvSpPr>
        <p:spPr>
          <a:xfrm>
            <a:off x="105397" y="6457890"/>
            <a:ext cx="8943975" cy="400110"/>
          </a:xfrm>
          <a:prstGeom prst="rect">
            <a:avLst/>
          </a:prstGeom>
          <a:noFill/>
        </p:spPr>
        <p:txBody>
          <a:bodyPr wrap="square" rtlCol="0">
            <a:spAutoFit/>
          </a:bodyPr>
          <a:lstStyle/>
          <a:p>
            <a:r>
              <a:rPr lang="en-IE" sz="2000" b="1">
                <a:solidFill>
                  <a:schemeClr val="bg1"/>
                </a:solidFill>
              </a:rPr>
              <a:t>Making History (2</a:t>
            </a:r>
            <a:r>
              <a:rPr lang="en-IE" sz="2000" b="1" baseline="30000">
                <a:solidFill>
                  <a:schemeClr val="bg1"/>
                </a:solidFill>
              </a:rPr>
              <a:t>nd</a:t>
            </a:r>
            <a:r>
              <a:rPr lang="en-IE" sz="2000" b="1">
                <a:solidFill>
                  <a:schemeClr val="bg1"/>
                </a:solidFill>
              </a:rPr>
              <a:t> Edition) </a:t>
            </a:r>
            <a:endParaRPr lang="en-IE" sz="2000" b="1" dirty="0">
              <a:solidFill>
                <a:schemeClr val="bg1"/>
              </a:solidFill>
            </a:endParaRPr>
          </a:p>
        </p:txBody>
      </p:sp>
      <p:sp>
        <p:nvSpPr>
          <p:cNvPr id="8" name="object 10">
            <a:extLst>
              <a:ext uri="{FF2B5EF4-FFF2-40B4-BE49-F238E27FC236}">
                <a16:creationId xmlns:a16="http://schemas.microsoft.com/office/drawing/2014/main" id="{8C0392AF-D6A9-4386-A175-E72E50612F2B}"/>
              </a:ext>
            </a:extLst>
          </p:cNvPr>
          <p:cNvSpPr/>
          <p:nvPr/>
        </p:nvSpPr>
        <p:spPr>
          <a:xfrm>
            <a:off x="10561120" y="406999"/>
            <a:ext cx="1122366" cy="1205803"/>
          </a:xfrm>
          <a:custGeom>
            <a:avLst/>
            <a:gdLst/>
            <a:ahLst/>
            <a:cxnLst/>
            <a:rect l="l" t="t" r="r" b="b"/>
            <a:pathLst>
              <a:path w="756285" h="756285">
                <a:moveTo>
                  <a:pt x="378002" y="0"/>
                </a:moveTo>
                <a:lnTo>
                  <a:pt x="330587" y="2945"/>
                </a:lnTo>
                <a:lnTo>
                  <a:pt x="284929" y="11544"/>
                </a:lnTo>
                <a:lnTo>
                  <a:pt x="241383" y="25444"/>
                </a:lnTo>
                <a:lnTo>
                  <a:pt x="200302" y="44289"/>
                </a:lnTo>
                <a:lnTo>
                  <a:pt x="162042" y="67726"/>
                </a:lnTo>
                <a:lnTo>
                  <a:pt x="126957" y="95400"/>
                </a:lnTo>
                <a:lnTo>
                  <a:pt x="95400" y="126957"/>
                </a:lnTo>
                <a:lnTo>
                  <a:pt x="67726" y="162042"/>
                </a:lnTo>
                <a:lnTo>
                  <a:pt x="44289" y="200302"/>
                </a:lnTo>
                <a:lnTo>
                  <a:pt x="25444" y="241383"/>
                </a:lnTo>
                <a:lnTo>
                  <a:pt x="11544" y="284929"/>
                </a:lnTo>
                <a:lnTo>
                  <a:pt x="2945" y="330587"/>
                </a:lnTo>
                <a:lnTo>
                  <a:pt x="0" y="378002"/>
                </a:lnTo>
                <a:lnTo>
                  <a:pt x="2945" y="425418"/>
                </a:lnTo>
                <a:lnTo>
                  <a:pt x="11544" y="471076"/>
                </a:lnTo>
                <a:lnTo>
                  <a:pt x="25444" y="514622"/>
                </a:lnTo>
                <a:lnTo>
                  <a:pt x="44289" y="555702"/>
                </a:lnTo>
                <a:lnTo>
                  <a:pt x="67726" y="593962"/>
                </a:lnTo>
                <a:lnTo>
                  <a:pt x="95400" y="629048"/>
                </a:lnTo>
                <a:lnTo>
                  <a:pt x="126957" y="660605"/>
                </a:lnTo>
                <a:lnTo>
                  <a:pt x="162042" y="688279"/>
                </a:lnTo>
                <a:lnTo>
                  <a:pt x="200302" y="711716"/>
                </a:lnTo>
                <a:lnTo>
                  <a:pt x="241383" y="730561"/>
                </a:lnTo>
                <a:lnTo>
                  <a:pt x="284929" y="744460"/>
                </a:lnTo>
                <a:lnTo>
                  <a:pt x="330587" y="753060"/>
                </a:lnTo>
                <a:lnTo>
                  <a:pt x="378002" y="756005"/>
                </a:lnTo>
                <a:lnTo>
                  <a:pt x="425418" y="753060"/>
                </a:lnTo>
                <a:lnTo>
                  <a:pt x="471076" y="744460"/>
                </a:lnTo>
                <a:lnTo>
                  <a:pt x="514622" y="730561"/>
                </a:lnTo>
                <a:lnTo>
                  <a:pt x="555702" y="711716"/>
                </a:lnTo>
                <a:lnTo>
                  <a:pt x="593962" y="688279"/>
                </a:lnTo>
                <a:lnTo>
                  <a:pt x="629048" y="660605"/>
                </a:lnTo>
                <a:lnTo>
                  <a:pt x="660605" y="629048"/>
                </a:lnTo>
                <a:lnTo>
                  <a:pt x="688279" y="593962"/>
                </a:lnTo>
                <a:lnTo>
                  <a:pt x="711716" y="555702"/>
                </a:lnTo>
                <a:lnTo>
                  <a:pt x="730561" y="514622"/>
                </a:lnTo>
                <a:lnTo>
                  <a:pt x="744460" y="471076"/>
                </a:lnTo>
                <a:lnTo>
                  <a:pt x="753060" y="425418"/>
                </a:lnTo>
                <a:lnTo>
                  <a:pt x="756005" y="378002"/>
                </a:lnTo>
                <a:lnTo>
                  <a:pt x="753060" y="330587"/>
                </a:lnTo>
                <a:lnTo>
                  <a:pt x="744460" y="284929"/>
                </a:lnTo>
                <a:lnTo>
                  <a:pt x="730561" y="241383"/>
                </a:lnTo>
                <a:lnTo>
                  <a:pt x="711716" y="200302"/>
                </a:lnTo>
                <a:lnTo>
                  <a:pt x="688279" y="162042"/>
                </a:lnTo>
                <a:lnTo>
                  <a:pt x="660605" y="126957"/>
                </a:lnTo>
                <a:lnTo>
                  <a:pt x="629048" y="95400"/>
                </a:lnTo>
                <a:lnTo>
                  <a:pt x="593962" y="67726"/>
                </a:lnTo>
                <a:lnTo>
                  <a:pt x="555702" y="44289"/>
                </a:lnTo>
                <a:lnTo>
                  <a:pt x="514622" y="25444"/>
                </a:lnTo>
                <a:lnTo>
                  <a:pt x="471076" y="11544"/>
                </a:lnTo>
                <a:lnTo>
                  <a:pt x="425418" y="2945"/>
                </a:lnTo>
                <a:lnTo>
                  <a:pt x="378002" y="0"/>
                </a:lnTo>
                <a:close/>
              </a:path>
            </a:pathLst>
          </a:custGeom>
          <a:solidFill>
            <a:srgbClr val="00AEEF"/>
          </a:solidFill>
        </p:spPr>
        <p:txBody>
          <a:bodyPr wrap="square" lIns="0" tIns="0" rIns="0" bIns="0" rtlCol="0"/>
          <a:lstStyle/>
          <a:p>
            <a:pPr marL="12700">
              <a:lnSpc>
                <a:spcPct val="100000"/>
              </a:lnSpc>
              <a:spcBef>
                <a:spcPts val="100"/>
              </a:spcBef>
            </a:pPr>
            <a:r>
              <a:rPr lang="en-IE" sz="6000" b="1" spc="-245" dirty="0">
                <a:solidFill>
                  <a:srgbClr val="FFFFFF"/>
                </a:solidFill>
                <a:latin typeface="Arial Narrow"/>
                <a:cs typeface="Arial Narrow"/>
              </a:rPr>
              <a:t>  </a:t>
            </a:r>
            <a:endParaRPr lang="en-IE" sz="6000" dirty="0">
              <a:latin typeface="Arial Narrow"/>
              <a:cs typeface="Arial Narrow"/>
            </a:endParaRPr>
          </a:p>
        </p:txBody>
      </p:sp>
      <p:sp>
        <p:nvSpPr>
          <p:cNvPr id="19" name="TextBox 18">
            <a:extLst>
              <a:ext uri="{FF2B5EF4-FFF2-40B4-BE49-F238E27FC236}">
                <a16:creationId xmlns:a16="http://schemas.microsoft.com/office/drawing/2014/main" id="{09C3CDDD-B5B1-4B2B-A9AD-DFCB517CE821}"/>
              </a:ext>
            </a:extLst>
          </p:cNvPr>
          <p:cNvSpPr txBox="1"/>
          <p:nvPr/>
        </p:nvSpPr>
        <p:spPr>
          <a:xfrm>
            <a:off x="10653822" y="564048"/>
            <a:ext cx="1031705" cy="923330"/>
          </a:xfrm>
          <a:prstGeom prst="rect">
            <a:avLst/>
          </a:prstGeom>
          <a:noFill/>
        </p:spPr>
        <p:txBody>
          <a:bodyPr wrap="square" rtlCol="0">
            <a:spAutoFit/>
          </a:bodyPr>
          <a:lstStyle/>
          <a:p>
            <a:r>
              <a:rPr lang="en-IE" sz="5400" b="1" dirty="0">
                <a:solidFill>
                  <a:schemeClr val="bg1"/>
                </a:solidFill>
              </a:rPr>
              <a:t>19</a:t>
            </a:r>
          </a:p>
        </p:txBody>
      </p:sp>
      <p:pic>
        <p:nvPicPr>
          <p:cNvPr id="2" name="Picture 1"/>
          <p:cNvPicPr>
            <a:picLocks noChangeAspect="1"/>
          </p:cNvPicPr>
          <p:nvPr/>
        </p:nvPicPr>
        <p:blipFill>
          <a:blip r:embed="rId4" cstate="hqprint">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115377" y="2705834"/>
            <a:ext cx="1494792" cy="3088257"/>
          </a:xfrm>
          <a:prstGeom prst="rect">
            <a:avLst/>
          </a:prstGeom>
        </p:spPr>
      </p:pic>
    </p:spTree>
    <p:extLst>
      <p:ext uri="{BB962C8B-B14F-4D97-AF65-F5344CB8AC3E}">
        <p14:creationId xmlns:p14="http://schemas.microsoft.com/office/powerpoint/2010/main" val="582719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9C5B50-D41E-4EBB-A16F-9B11A2D524BB}"/>
              </a:ext>
            </a:extLst>
          </p:cNvPr>
          <p:cNvSpPr txBox="1"/>
          <p:nvPr/>
        </p:nvSpPr>
        <p:spPr>
          <a:xfrm>
            <a:off x="533400" y="706747"/>
            <a:ext cx="11658600" cy="707886"/>
          </a:xfrm>
          <a:prstGeom prst="rect">
            <a:avLst/>
          </a:prstGeom>
          <a:noFill/>
        </p:spPr>
        <p:txBody>
          <a:bodyPr wrap="square">
            <a:spAutoFit/>
          </a:bodyPr>
          <a:lstStyle/>
          <a:p>
            <a:r>
              <a:rPr lang="en-US" sz="4000" b="1" dirty="0">
                <a:solidFill>
                  <a:srgbClr val="FFC000"/>
                </a:solidFill>
              </a:rPr>
              <a:t>The Invasion of France, 1940</a:t>
            </a:r>
          </a:p>
        </p:txBody>
      </p:sp>
      <p:sp>
        <p:nvSpPr>
          <p:cNvPr id="5" name="TextBox 4">
            <a:extLst>
              <a:ext uri="{FF2B5EF4-FFF2-40B4-BE49-F238E27FC236}">
                <a16:creationId xmlns:a16="http://schemas.microsoft.com/office/drawing/2014/main" id="{B5640705-A59A-8726-E9F5-49ADEB234A9F}"/>
              </a:ext>
            </a:extLst>
          </p:cNvPr>
          <p:cNvSpPr txBox="1"/>
          <p:nvPr/>
        </p:nvSpPr>
        <p:spPr>
          <a:xfrm>
            <a:off x="591014" y="1517503"/>
            <a:ext cx="4862550" cy="46198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b="1" dirty="0"/>
              <a:t>Blitzkrieg tactics</a:t>
            </a:r>
          </a:p>
          <a:p>
            <a:pPr marL="742950" lvl="1" indent="-285750">
              <a:lnSpc>
                <a:spcPct val="150000"/>
              </a:lnSpc>
              <a:buFont typeface="Arial" panose="020B0604020202020204" pitchFamily="34" charset="0"/>
              <a:buChar char="•"/>
            </a:pPr>
            <a:r>
              <a:rPr lang="en-IE" dirty="0"/>
              <a:t>Through Luxembourg</a:t>
            </a:r>
          </a:p>
          <a:p>
            <a:pPr marL="285750" indent="-285750">
              <a:lnSpc>
                <a:spcPct val="150000"/>
              </a:lnSpc>
              <a:buFont typeface="Arial" panose="020B0604020202020204" pitchFamily="34" charset="0"/>
              <a:buChar char="•"/>
            </a:pPr>
            <a:r>
              <a:rPr lang="en-IE" dirty="0"/>
              <a:t>Caught Britain and France by </a:t>
            </a:r>
            <a:r>
              <a:rPr lang="en-IE" b="1" dirty="0"/>
              <a:t>surprise</a:t>
            </a:r>
          </a:p>
          <a:p>
            <a:pPr marL="285750" indent="-285750">
              <a:lnSpc>
                <a:spcPct val="150000"/>
              </a:lnSpc>
              <a:buFont typeface="Arial" panose="020B0604020202020204" pitchFamily="34" charset="0"/>
              <a:buChar char="•"/>
            </a:pPr>
            <a:r>
              <a:rPr lang="en-IE" dirty="0"/>
              <a:t>Pushed back to </a:t>
            </a:r>
            <a:r>
              <a:rPr lang="en-IE" b="1" dirty="0"/>
              <a:t>Dunkirk</a:t>
            </a:r>
          </a:p>
          <a:p>
            <a:pPr marL="285750" indent="-285750">
              <a:lnSpc>
                <a:spcPct val="150000"/>
              </a:lnSpc>
              <a:buFont typeface="Arial" panose="020B0604020202020204" pitchFamily="34" charset="0"/>
              <a:buChar char="•"/>
            </a:pPr>
            <a:r>
              <a:rPr lang="en-IE" dirty="0"/>
              <a:t>Germans easily captured the rest of France and the Maginot Line</a:t>
            </a:r>
          </a:p>
          <a:p>
            <a:pPr marL="285750" indent="-285750">
              <a:lnSpc>
                <a:spcPct val="150000"/>
              </a:lnSpc>
              <a:buFont typeface="Arial" panose="020B0604020202020204" pitchFamily="34" charset="0"/>
              <a:buChar char="•"/>
            </a:pPr>
            <a:r>
              <a:rPr lang="en-IE" dirty="0"/>
              <a:t>France divided in </a:t>
            </a:r>
            <a:r>
              <a:rPr lang="en-IE" b="1" dirty="0"/>
              <a:t>two</a:t>
            </a:r>
            <a:r>
              <a:rPr lang="en-IE" dirty="0"/>
              <a:t> </a:t>
            </a:r>
          </a:p>
          <a:p>
            <a:pPr marL="742950" lvl="1" indent="-285750">
              <a:lnSpc>
                <a:spcPct val="150000"/>
              </a:lnSpc>
              <a:buFont typeface="Arial" panose="020B0604020202020204" pitchFamily="34" charset="0"/>
              <a:buChar char="•"/>
            </a:pPr>
            <a:r>
              <a:rPr lang="en-IE" b="1" dirty="0"/>
              <a:t>Vichy France </a:t>
            </a:r>
            <a:r>
              <a:rPr lang="en-IE" dirty="0"/>
              <a:t>ruled by French leaders under German control</a:t>
            </a:r>
          </a:p>
          <a:p>
            <a:pPr marL="742950" lvl="1" indent="-285750">
              <a:lnSpc>
                <a:spcPct val="150000"/>
              </a:lnSpc>
              <a:buFont typeface="Arial" panose="020B0604020202020204" pitchFamily="34" charset="0"/>
              <a:buChar char="•"/>
            </a:pPr>
            <a:r>
              <a:rPr lang="en-IE" b="1" dirty="0"/>
              <a:t>Rest of France </a:t>
            </a:r>
            <a:r>
              <a:rPr lang="en-IE" dirty="0"/>
              <a:t>directly under German control</a:t>
            </a:r>
          </a:p>
        </p:txBody>
      </p:sp>
      <p:pic>
        <p:nvPicPr>
          <p:cNvPr id="2" name="Picture 1"/>
          <p:cNvPicPr>
            <a:picLocks noChangeAspect="1"/>
          </p:cNvPicPr>
          <p:nvPr/>
        </p:nvPicPr>
        <p:blipFill>
          <a:blip r:embed="rId2"/>
          <a:stretch>
            <a:fillRect/>
          </a:stretch>
        </p:blipFill>
        <p:spPr>
          <a:xfrm>
            <a:off x="6108090" y="1639439"/>
            <a:ext cx="3660166" cy="4698350"/>
          </a:xfrm>
          <a:prstGeom prst="rect">
            <a:avLst/>
          </a:prstGeom>
        </p:spPr>
      </p:pic>
    </p:spTree>
    <p:extLst>
      <p:ext uri="{BB962C8B-B14F-4D97-AF65-F5344CB8AC3E}">
        <p14:creationId xmlns:p14="http://schemas.microsoft.com/office/powerpoint/2010/main" val="1778877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A9AC10E-DBC9-86F2-2405-E6629BD6B67D}"/>
              </a:ext>
            </a:extLst>
          </p:cNvPr>
          <p:cNvSpPr txBox="1"/>
          <p:nvPr/>
        </p:nvSpPr>
        <p:spPr>
          <a:xfrm>
            <a:off x="616691" y="1991601"/>
            <a:ext cx="5001593" cy="3139321"/>
          </a:xfrm>
          <a:prstGeom prst="rect">
            <a:avLst/>
          </a:prstGeom>
          <a:noFill/>
        </p:spPr>
        <p:txBody>
          <a:bodyPr wrap="square" rtlCol="0">
            <a:spAutoFit/>
          </a:bodyPr>
          <a:lstStyle/>
          <a:p>
            <a:pPr>
              <a:lnSpc>
                <a:spcPct val="150000"/>
              </a:lnSpc>
            </a:pPr>
            <a:r>
              <a:rPr lang="en-IE" sz="2200" b="1" dirty="0"/>
              <a:t>Rescue at Dunkirk</a:t>
            </a:r>
          </a:p>
          <a:p>
            <a:pPr marL="285750" indent="-285750">
              <a:lnSpc>
                <a:spcPct val="150000"/>
              </a:lnSpc>
              <a:buFont typeface="Arial" panose="020B0604020202020204" pitchFamily="34" charset="0"/>
              <a:buChar char="•"/>
            </a:pPr>
            <a:r>
              <a:rPr lang="en-IE" sz="2200" b="1" dirty="0"/>
              <a:t>Operation Dynamo</a:t>
            </a:r>
          </a:p>
          <a:p>
            <a:pPr marL="742950" lvl="1" indent="-285750">
              <a:lnSpc>
                <a:spcPct val="150000"/>
              </a:lnSpc>
              <a:buFont typeface="Arial" panose="020B0604020202020204" pitchFamily="34" charset="0"/>
              <a:buChar char="•"/>
            </a:pPr>
            <a:r>
              <a:rPr lang="en-IE" sz="2200" dirty="0"/>
              <a:t>Evacuation of troops</a:t>
            </a:r>
          </a:p>
          <a:p>
            <a:pPr marL="285750" indent="-285750">
              <a:lnSpc>
                <a:spcPct val="150000"/>
              </a:lnSpc>
              <a:buFont typeface="Arial" panose="020B0604020202020204" pitchFamily="34" charset="0"/>
              <a:buChar char="•"/>
            </a:pPr>
            <a:r>
              <a:rPr lang="en-IE" sz="2200" dirty="0"/>
              <a:t>All available </a:t>
            </a:r>
            <a:r>
              <a:rPr lang="en-IE" sz="2200" b="1" dirty="0"/>
              <a:t>British boats</a:t>
            </a:r>
          </a:p>
          <a:p>
            <a:pPr marL="285750" indent="-285750">
              <a:lnSpc>
                <a:spcPct val="150000"/>
              </a:lnSpc>
              <a:buFont typeface="Arial" panose="020B0604020202020204" pitchFamily="34" charset="0"/>
              <a:buChar char="•"/>
            </a:pPr>
            <a:r>
              <a:rPr lang="en-IE" sz="2200" dirty="0"/>
              <a:t>Rescued </a:t>
            </a:r>
            <a:r>
              <a:rPr lang="en-IE" sz="2200" b="1" dirty="0"/>
              <a:t>300,000 soldiers</a:t>
            </a:r>
          </a:p>
          <a:p>
            <a:pPr marL="285750" indent="-285750">
              <a:lnSpc>
                <a:spcPct val="150000"/>
              </a:lnSpc>
              <a:buFont typeface="Arial" panose="020B0604020202020204" pitchFamily="34" charset="0"/>
              <a:buChar char="•"/>
            </a:pPr>
            <a:r>
              <a:rPr lang="en-IE" sz="2200" dirty="0"/>
              <a:t>Britain highlighted </a:t>
            </a:r>
            <a:r>
              <a:rPr lang="en-IE" sz="2200" b="1" dirty="0"/>
              <a:t>courage of rescuers</a:t>
            </a:r>
          </a:p>
        </p:txBody>
      </p:sp>
      <p:grpSp>
        <p:nvGrpSpPr>
          <p:cNvPr id="2" name="Group 1"/>
          <p:cNvGrpSpPr/>
          <p:nvPr/>
        </p:nvGrpSpPr>
        <p:grpSpPr>
          <a:xfrm>
            <a:off x="5836443" y="1900160"/>
            <a:ext cx="5963918" cy="4528940"/>
            <a:chOff x="5836443" y="1900160"/>
            <a:chExt cx="5963918" cy="4528940"/>
          </a:xfrm>
        </p:grpSpPr>
        <p:pic>
          <p:nvPicPr>
            <p:cNvPr id="4" name="Picture 3">
              <a:extLst>
                <a:ext uri="{FF2B5EF4-FFF2-40B4-BE49-F238E27FC236}">
                  <a16:creationId xmlns:a16="http://schemas.microsoft.com/office/drawing/2014/main" id="{CE26ADC8-7E92-423B-914F-DA8B01FC0531}"/>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5836443" y="1900160"/>
              <a:ext cx="5963918" cy="4098777"/>
            </a:xfrm>
            <a:prstGeom prst="rect">
              <a:avLst/>
            </a:prstGeom>
          </p:spPr>
        </p:pic>
        <p:sp>
          <p:nvSpPr>
            <p:cNvPr id="6" name="TextBox 5">
              <a:extLst>
                <a:ext uri="{FF2B5EF4-FFF2-40B4-BE49-F238E27FC236}">
                  <a16:creationId xmlns:a16="http://schemas.microsoft.com/office/drawing/2014/main" id="{8345B549-6986-4D98-C955-FAABEE3571FC}"/>
                </a:ext>
              </a:extLst>
            </p:cNvPr>
            <p:cNvSpPr txBox="1"/>
            <p:nvPr/>
          </p:nvSpPr>
          <p:spPr>
            <a:xfrm>
              <a:off x="7045482" y="6059768"/>
              <a:ext cx="3545840" cy="369332"/>
            </a:xfrm>
            <a:prstGeom prst="rect">
              <a:avLst/>
            </a:prstGeom>
            <a:noFill/>
          </p:spPr>
          <p:txBody>
            <a:bodyPr wrap="square" rtlCol="0">
              <a:spAutoFit/>
            </a:bodyPr>
            <a:lstStyle/>
            <a:p>
              <a:pPr algn="ctr"/>
              <a:r>
                <a:rPr lang="en-IE" i="1" dirty="0"/>
                <a:t>The Withdrawal from Dunkirk</a:t>
              </a:r>
            </a:p>
          </p:txBody>
        </p:sp>
      </p:grpSp>
      <p:sp>
        <p:nvSpPr>
          <p:cNvPr id="7" name="TextBox 6">
            <a:extLst>
              <a:ext uri="{FF2B5EF4-FFF2-40B4-BE49-F238E27FC236}">
                <a16:creationId xmlns:a16="http://schemas.microsoft.com/office/drawing/2014/main" id="{C89C5B50-D41E-4EBB-A16F-9B11A2D524BB}"/>
              </a:ext>
            </a:extLst>
          </p:cNvPr>
          <p:cNvSpPr txBox="1"/>
          <p:nvPr/>
        </p:nvSpPr>
        <p:spPr>
          <a:xfrm>
            <a:off x="533400" y="706747"/>
            <a:ext cx="11658600" cy="707886"/>
          </a:xfrm>
          <a:prstGeom prst="rect">
            <a:avLst/>
          </a:prstGeom>
          <a:noFill/>
        </p:spPr>
        <p:txBody>
          <a:bodyPr wrap="square">
            <a:spAutoFit/>
          </a:bodyPr>
          <a:lstStyle/>
          <a:p>
            <a:r>
              <a:rPr lang="en-US" sz="4000" b="1" dirty="0">
                <a:solidFill>
                  <a:srgbClr val="FFC000"/>
                </a:solidFill>
              </a:rPr>
              <a:t>The Invasion of France, 1940</a:t>
            </a:r>
          </a:p>
        </p:txBody>
      </p:sp>
    </p:spTree>
    <p:extLst>
      <p:ext uri="{BB962C8B-B14F-4D97-AF65-F5344CB8AC3E}">
        <p14:creationId xmlns:p14="http://schemas.microsoft.com/office/powerpoint/2010/main" val="65156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1"/>
          <p:cNvGrpSpPr/>
          <p:nvPr/>
        </p:nvGrpSpPr>
        <p:grpSpPr>
          <a:xfrm>
            <a:off x="442301" y="1232651"/>
            <a:ext cx="11117095" cy="4279628"/>
            <a:chOff x="442301" y="1232651"/>
            <a:chExt cx="11117095" cy="4279628"/>
          </a:xfrm>
        </p:grpSpPr>
        <p:sp>
          <p:nvSpPr>
            <p:cNvPr id="14" name="Rectangle 13">
              <a:extLst>
                <a:ext uri="{FF2B5EF4-FFF2-40B4-BE49-F238E27FC236}">
                  <a16:creationId xmlns:a16="http://schemas.microsoft.com/office/drawing/2014/main" id="{6C7F4AE7-7697-4C2E-ADC3-373A720F0A00}"/>
                </a:ext>
              </a:extLst>
            </p:cNvPr>
            <p:cNvSpPr/>
            <p:nvPr/>
          </p:nvSpPr>
          <p:spPr>
            <a:xfrm>
              <a:off x="809846" y="1690319"/>
              <a:ext cx="10749550" cy="3821960"/>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15" name="TextBox 14">
              <a:extLst>
                <a:ext uri="{FF2B5EF4-FFF2-40B4-BE49-F238E27FC236}">
                  <a16:creationId xmlns:a16="http://schemas.microsoft.com/office/drawing/2014/main" id="{834D9B6F-BC29-4765-A16F-E7CBD9C02F13}"/>
                </a:ext>
              </a:extLst>
            </p:cNvPr>
            <p:cNvSpPr txBox="1"/>
            <p:nvPr/>
          </p:nvSpPr>
          <p:spPr>
            <a:xfrm>
              <a:off x="1400187" y="1690319"/>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16" name="Picture 15"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2301" y="1232651"/>
              <a:ext cx="1086781" cy="1086781"/>
            </a:xfrm>
            <a:prstGeom prst="rect">
              <a:avLst/>
            </a:prstGeom>
          </p:spPr>
        </p:pic>
      </p:grpSp>
      <p:sp>
        <p:nvSpPr>
          <p:cNvPr id="17" name="TextBox 16">
            <a:extLst>
              <a:ext uri="{FF2B5EF4-FFF2-40B4-BE49-F238E27FC236}">
                <a16:creationId xmlns:a16="http://schemas.microsoft.com/office/drawing/2014/main" id="{6D04AFB4-E4D1-487E-BA0B-11527D6D612F}"/>
              </a:ext>
            </a:extLst>
          </p:cNvPr>
          <p:cNvSpPr txBox="1"/>
          <p:nvPr/>
        </p:nvSpPr>
        <p:spPr>
          <a:xfrm>
            <a:off x="1364721" y="2319432"/>
            <a:ext cx="10125664" cy="3108543"/>
          </a:xfrm>
          <a:prstGeom prst="rect">
            <a:avLst/>
          </a:prstGeom>
          <a:noFill/>
        </p:spPr>
        <p:txBody>
          <a:bodyPr wrap="square">
            <a:spAutoFit/>
          </a:bodyPr>
          <a:lstStyle/>
          <a:p>
            <a:pPr marL="342900" indent="-342900">
              <a:buClr>
                <a:srgbClr val="11AD9A"/>
              </a:buClr>
              <a:buFont typeface="+mj-lt"/>
              <a:buAutoNum type="arabicPeriod"/>
            </a:pPr>
            <a:r>
              <a:rPr lang="en-US" sz="2800" dirty="0"/>
              <a:t>What tactics did Germany use to invade France?</a:t>
            </a:r>
            <a:endParaRPr lang="en-IE" sz="2800" dirty="0"/>
          </a:p>
          <a:p>
            <a:pPr marL="342900" indent="-342900">
              <a:buClr>
                <a:srgbClr val="11AD9A"/>
              </a:buClr>
              <a:buFont typeface="+mj-lt"/>
              <a:buAutoNum type="arabicPeriod"/>
            </a:pPr>
            <a:r>
              <a:rPr lang="en-US" sz="2800" dirty="0"/>
              <a:t>How did Germany catch the British and French armies by surprise?</a:t>
            </a:r>
          </a:p>
          <a:p>
            <a:pPr marL="342900" indent="-342900">
              <a:buClr>
                <a:srgbClr val="11AD9A"/>
              </a:buClr>
              <a:buFont typeface="+mj-lt"/>
              <a:buAutoNum type="arabicPeriod"/>
            </a:pPr>
            <a:r>
              <a:rPr lang="en-US" sz="2800" dirty="0"/>
              <a:t>What was Operation Dynamo?</a:t>
            </a:r>
          </a:p>
          <a:p>
            <a:pPr marL="342900" indent="-342900">
              <a:buClr>
                <a:srgbClr val="11AD9A"/>
              </a:buClr>
              <a:buFont typeface="+mj-lt"/>
              <a:buAutoNum type="arabicPeriod"/>
            </a:pPr>
            <a:r>
              <a:rPr lang="en-US" sz="2800" dirty="0"/>
              <a:t>How did Britain achieve a propaganda victory out of defeat at Dunkirk?</a:t>
            </a:r>
          </a:p>
          <a:p>
            <a:pPr marL="342900" indent="-342900">
              <a:buClr>
                <a:srgbClr val="11AD9A"/>
              </a:buClr>
              <a:buFont typeface="+mj-lt"/>
              <a:buAutoNum type="arabicPeriod"/>
            </a:pPr>
            <a:r>
              <a:rPr lang="en-US" sz="2800" dirty="0"/>
              <a:t>How did Germany capture the rest of France?</a:t>
            </a:r>
          </a:p>
          <a:p>
            <a:pPr marL="342900" indent="-342900">
              <a:buClr>
                <a:srgbClr val="11AD9A"/>
              </a:buClr>
              <a:buFont typeface="+mj-lt"/>
              <a:buAutoNum type="arabicPeriod"/>
            </a:pPr>
            <a:r>
              <a:rPr lang="en-US" sz="2800" dirty="0"/>
              <a:t>What was Vichy France?</a:t>
            </a:r>
          </a:p>
        </p:txBody>
      </p:sp>
    </p:spTree>
    <p:extLst>
      <p:ext uri="{BB962C8B-B14F-4D97-AF65-F5344CB8AC3E}">
        <p14:creationId xmlns:p14="http://schemas.microsoft.com/office/powerpoint/2010/main" val="3254799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C89C5B50-D41E-4EBB-A16F-9B11A2D524BB}"/>
              </a:ext>
            </a:extLst>
          </p:cNvPr>
          <p:cNvSpPr txBox="1"/>
          <p:nvPr/>
        </p:nvSpPr>
        <p:spPr>
          <a:xfrm>
            <a:off x="533400" y="874379"/>
            <a:ext cx="11658600" cy="707886"/>
          </a:xfrm>
          <a:prstGeom prst="rect">
            <a:avLst/>
          </a:prstGeom>
          <a:noFill/>
        </p:spPr>
        <p:txBody>
          <a:bodyPr wrap="square">
            <a:spAutoFit/>
          </a:bodyPr>
          <a:lstStyle/>
          <a:p>
            <a:r>
              <a:rPr lang="en-US" sz="4000" b="1" dirty="0">
                <a:solidFill>
                  <a:srgbClr val="FFC000"/>
                </a:solidFill>
              </a:rPr>
              <a:t>Operation Sea Lion and the Battle of Britain</a:t>
            </a:r>
          </a:p>
        </p:txBody>
      </p:sp>
      <p:pic>
        <p:nvPicPr>
          <p:cNvPr id="10" name="Picture 9">
            <a:extLst>
              <a:ext uri="{FF2B5EF4-FFF2-40B4-BE49-F238E27FC236}">
                <a16:creationId xmlns:a16="http://schemas.microsoft.com/office/drawing/2014/main" id="{2E8B3CC3-68AC-4BF7-89F6-7759BD420A9A}"/>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238062" y="1858020"/>
            <a:ext cx="2600372" cy="4721078"/>
          </a:xfrm>
          <a:prstGeom prst="rect">
            <a:avLst/>
          </a:prstGeom>
        </p:spPr>
      </p:pic>
      <p:sp>
        <p:nvSpPr>
          <p:cNvPr id="11" name="TextBox 10">
            <a:extLst>
              <a:ext uri="{FF2B5EF4-FFF2-40B4-BE49-F238E27FC236}">
                <a16:creationId xmlns:a16="http://schemas.microsoft.com/office/drawing/2014/main" id="{715B8927-9392-02E5-07D1-1D8C621896D9}"/>
              </a:ext>
            </a:extLst>
          </p:cNvPr>
          <p:cNvSpPr txBox="1"/>
          <p:nvPr/>
        </p:nvSpPr>
        <p:spPr>
          <a:xfrm>
            <a:off x="716016" y="1872186"/>
            <a:ext cx="6098022" cy="2631490"/>
          </a:xfrm>
          <a:prstGeom prst="rect">
            <a:avLst/>
          </a:prstGeom>
          <a:noFill/>
        </p:spPr>
        <p:txBody>
          <a:bodyPr wrap="square" rtlCol="0">
            <a:spAutoFit/>
          </a:bodyPr>
          <a:lstStyle/>
          <a:p>
            <a:pPr>
              <a:lnSpc>
                <a:spcPct val="150000"/>
              </a:lnSpc>
            </a:pPr>
            <a:r>
              <a:rPr lang="en-IE" sz="2200" b="1" dirty="0"/>
              <a:t>Operation Sea Lion – German invasion plan</a:t>
            </a:r>
          </a:p>
          <a:p>
            <a:pPr marL="285750" indent="-285750">
              <a:lnSpc>
                <a:spcPct val="150000"/>
              </a:lnSpc>
              <a:buFont typeface="Arial" panose="020B0604020202020204" pitchFamily="34" charset="0"/>
              <a:buChar char="•"/>
            </a:pPr>
            <a:r>
              <a:rPr lang="en-IE" sz="2200" b="1" dirty="0"/>
              <a:t>Battle of Britain </a:t>
            </a:r>
            <a:r>
              <a:rPr lang="en-IE" sz="2200" dirty="0"/>
              <a:t>– to get control of the air</a:t>
            </a:r>
          </a:p>
          <a:p>
            <a:pPr marL="285750" indent="-285750">
              <a:lnSpc>
                <a:spcPct val="150000"/>
              </a:lnSpc>
              <a:buFont typeface="Arial" panose="020B0604020202020204" pitchFamily="34" charset="0"/>
              <a:buChar char="•"/>
            </a:pPr>
            <a:r>
              <a:rPr lang="en-IE" sz="2200" b="1" dirty="0"/>
              <a:t>RAF</a:t>
            </a:r>
            <a:r>
              <a:rPr lang="en-IE" sz="2200" dirty="0"/>
              <a:t> (Royal air Force) V. </a:t>
            </a:r>
            <a:r>
              <a:rPr lang="en-IE" sz="2200" b="1" dirty="0"/>
              <a:t>Luftwaffe</a:t>
            </a:r>
            <a:r>
              <a:rPr lang="en-IE" sz="2200" dirty="0"/>
              <a:t> (German Air Force)</a:t>
            </a:r>
          </a:p>
          <a:p>
            <a:pPr marL="285750" indent="-285750">
              <a:lnSpc>
                <a:spcPct val="150000"/>
              </a:lnSpc>
              <a:buFont typeface="Arial" panose="020B0604020202020204" pitchFamily="34" charset="0"/>
              <a:buChar char="•"/>
            </a:pPr>
            <a:r>
              <a:rPr lang="en-IE" sz="2200" b="1" dirty="0"/>
              <a:t>German attacks </a:t>
            </a:r>
            <a:r>
              <a:rPr lang="en-IE" sz="2200" dirty="0"/>
              <a:t>on shipping, airfields and radar</a:t>
            </a:r>
          </a:p>
        </p:txBody>
      </p:sp>
    </p:spTree>
    <p:extLst>
      <p:ext uri="{BB962C8B-B14F-4D97-AF65-F5344CB8AC3E}">
        <p14:creationId xmlns:p14="http://schemas.microsoft.com/office/powerpoint/2010/main" val="425184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C89C5B50-D41E-4EBB-A16F-9B11A2D524BB}"/>
              </a:ext>
            </a:extLst>
          </p:cNvPr>
          <p:cNvSpPr txBox="1"/>
          <p:nvPr/>
        </p:nvSpPr>
        <p:spPr>
          <a:xfrm>
            <a:off x="525449" y="715359"/>
            <a:ext cx="11658600" cy="707886"/>
          </a:xfrm>
          <a:prstGeom prst="rect">
            <a:avLst/>
          </a:prstGeom>
          <a:noFill/>
        </p:spPr>
        <p:txBody>
          <a:bodyPr wrap="square">
            <a:spAutoFit/>
          </a:bodyPr>
          <a:lstStyle/>
          <a:p>
            <a:r>
              <a:rPr lang="en-US" sz="4000" b="1" dirty="0">
                <a:solidFill>
                  <a:srgbClr val="FFC000"/>
                </a:solidFill>
              </a:rPr>
              <a:t>Operation Sea Lion and the Battle of Britain</a:t>
            </a:r>
          </a:p>
        </p:txBody>
      </p:sp>
      <p:sp>
        <p:nvSpPr>
          <p:cNvPr id="9" name="TextBox 8">
            <a:extLst>
              <a:ext uri="{FF2B5EF4-FFF2-40B4-BE49-F238E27FC236}">
                <a16:creationId xmlns:a16="http://schemas.microsoft.com/office/drawing/2014/main" id="{D5491EDE-D11F-576A-CC91-3DD5BB2A33DA}"/>
              </a:ext>
            </a:extLst>
          </p:cNvPr>
          <p:cNvSpPr txBox="1"/>
          <p:nvPr/>
        </p:nvSpPr>
        <p:spPr>
          <a:xfrm>
            <a:off x="741680" y="1717040"/>
            <a:ext cx="5252720" cy="327628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000" dirty="0"/>
              <a:t>Spitfires &amp; Hurricanes </a:t>
            </a:r>
            <a:r>
              <a:rPr lang="en-IE" sz="2000" b="1" dirty="0"/>
              <a:t>V.</a:t>
            </a:r>
            <a:r>
              <a:rPr lang="en-IE" sz="2000" dirty="0"/>
              <a:t> </a:t>
            </a:r>
            <a:r>
              <a:rPr lang="en-IE" sz="2000" dirty="0" err="1"/>
              <a:t>Messerschmitts</a:t>
            </a:r>
            <a:r>
              <a:rPr lang="en-IE" sz="2000" dirty="0"/>
              <a:t>, Stukas and </a:t>
            </a:r>
            <a:r>
              <a:rPr lang="en-IE" sz="2000" dirty="0" err="1"/>
              <a:t>Heinkels</a:t>
            </a:r>
            <a:endParaRPr lang="en-IE" sz="2000" dirty="0"/>
          </a:p>
          <a:p>
            <a:pPr marL="285750" indent="-285750">
              <a:lnSpc>
                <a:spcPct val="150000"/>
              </a:lnSpc>
              <a:buFont typeface="Arial" panose="020B0604020202020204" pitchFamily="34" charset="0"/>
              <a:buChar char="•"/>
            </a:pPr>
            <a:r>
              <a:rPr lang="en-IE" sz="2000" b="1" dirty="0"/>
              <a:t>Advantage of radar </a:t>
            </a:r>
            <a:r>
              <a:rPr lang="en-IE" sz="2000" dirty="0"/>
              <a:t>– knew when and where the Luftwaffe were going to attack</a:t>
            </a:r>
          </a:p>
          <a:p>
            <a:pPr marL="285750" indent="-285750">
              <a:lnSpc>
                <a:spcPct val="150000"/>
              </a:lnSpc>
              <a:buFont typeface="Arial" panose="020B0604020202020204" pitchFamily="34" charset="0"/>
              <a:buChar char="•"/>
            </a:pPr>
            <a:r>
              <a:rPr lang="en-IE" sz="2000" dirty="0"/>
              <a:t>Hitler </a:t>
            </a:r>
            <a:r>
              <a:rPr lang="en-IE" sz="2000" b="1" dirty="0"/>
              <a:t>postponed</a:t>
            </a:r>
            <a:r>
              <a:rPr lang="en-IE" sz="2000" dirty="0"/>
              <a:t> the invasion</a:t>
            </a:r>
          </a:p>
          <a:p>
            <a:pPr marL="285750" indent="-285750">
              <a:lnSpc>
                <a:spcPct val="150000"/>
              </a:lnSpc>
              <a:buFont typeface="Arial" panose="020B0604020202020204" pitchFamily="34" charset="0"/>
              <a:buChar char="•"/>
            </a:pPr>
            <a:r>
              <a:rPr lang="en-IE" sz="2000" b="1" dirty="0"/>
              <a:t>First defeat</a:t>
            </a:r>
          </a:p>
          <a:p>
            <a:pPr marL="285750" indent="-285750">
              <a:lnSpc>
                <a:spcPct val="150000"/>
              </a:lnSpc>
              <a:buFont typeface="Arial" panose="020B0604020202020204" pitchFamily="34" charset="0"/>
              <a:buChar char="•"/>
            </a:pPr>
            <a:r>
              <a:rPr lang="en-IE" sz="2000" dirty="0"/>
              <a:t>Instead began the </a:t>
            </a:r>
            <a:r>
              <a:rPr lang="en-IE" sz="2000" b="1" dirty="0"/>
              <a:t>Blitz</a:t>
            </a:r>
          </a:p>
        </p:txBody>
      </p:sp>
      <p:grpSp>
        <p:nvGrpSpPr>
          <p:cNvPr id="3" name="Group 2"/>
          <p:cNvGrpSpPr/>
          <p:nvPr/>
        </p:nvGrpSpPr>
        <p:grpSpPr>
          <a:xfrm>
            <a:off x="7904849" y="1650610"/>
            <a:ext cx="3064192" cy="2384423"/>
            <a:chOff x="7766262" y="1650610"/>
            <a:chExt cx="3064192" cy="2384423"/>
          </a:xfrm>
        </p:grpSpPr>
        <p:pic>
          <p:nvPicPr>
            <p:cNvPr id="6" name="Picture 5">
              <a:extLst>
                <a:ext uri="{FF2B5EF4-FFF2-40B4-BE49-F238E27FC236}">
                  <a16:creationId xmlns:a16="http://schemas.microsoft.com/office/drawing/2014/main" id="{412D6475-A84E-534B-A4CF-FC7E886729AB}"/>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766262" y="1650610"/>
              <a:ext cx="3064192" cy="2015091"/>
            </a:xfrm>
            <a:prstGeom prst="rect">
              <a:avLst/>
            </a:prstGeom>
          </p:spPr>
        </p:pic>
        <p:sp>
          <p:nvSpPr>
            <p:cNvPr id="7" name="TextBox 6">
              <a:extLst>
                <a:ext uri="{FF2B5EF4-FFF2-40B4-BE49-F238E27FC236}">
                  <a16:creationId xmlns:a16="http://schemas.microsoft.com/office/drawing/2014/main" id="{3AF7BBA9-E035-1653-8DDC-2DEDC681FB97}"/>
                </a:ext>
              </a:extLst>
            </p:cNvPr>
            <p:cNvSpPr txBox="1"/>
            <p:nvPr/>
          </p:nvSpPr>
          <p:spPr>
            <a:xfrm>
              <a:off x="8576998" y="3665701"/>
              <a:ext cx="1442720" cy="369332"/>
            </a:xfrm>
            <a:prstGeom prst="rect">
              <a:avLst/>
            </a:prstGeom>
            <a:noFill/>
          </p:spPr>
          <p:txBody>
            <a:bodyPr wrap="square" rtlCol="0">
              <a:spAutoFit/>
            </a:bodyPr>
            <a:lstStyle/>
            <a:p>
              <a:pPr algn="ctr"/>
              <a:r>
                <a:rPr lang="en-IE" dirty="0"/>
                <a:t>Spitfire</a:t>
              </a:r>
            </a:p>
          </p:txBody>
        </p:sp>
      </p:grpSp>
      <p:grpSp>
        <p:nvGrpSpPr>
          <p:cNvPr id="2" name="Group 1"/>
          <p:cNvGrpSpPr/>
          <p:nvPr/>
        </p:nvGrpSpPr>
        <p:grpSpPr>
          <a:xfrm>
            <a:off x="7177178" y="4180080"/>
            <a:ext cx="4519534" cy="2432606"/>
            <a:chOff x="7177178" y="4004234"/>
            <a:chExt cx="4519534" cy="2432606"/>
          </a:xfrm>
        </p:grpSpPr>
        <p:pic>
          <p:nvPicPr>
            <p:cNvPr id="8" name="Picture 7">
              <a:extLst>
                <a:ext uri="{FF2B5EF4-FFF2-40B4-BE49-F238E27FC236}">
                  <a16:creationId xmlns:a16="http://schemas.microsoft.com/office/drawing/2014/main" id="{ADDB9566-49D4-0047-9BBB-D3D374662E2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7177178" y="4004234"/>
              <a:ext cx="4519534" cy="2084264"/>
            </a:xfrm>
            <a:prstGeom prst="rect">
              <a:avLst/>
            </a:prstGeom>
          </p:spPr>
        </p:pic>
        <p:sp>
          <p:nvSpPr>
            <p:cNvPr id="10" name="TextBox 9">
              <a:extLst>
                <a:ext uri="{FF2B5EF4-FFF2-40B4-BE49-F238E27FC236}">
                  <a16:creationId xmlns:a16="http://schemas.microsoft.com/office/drawing/2014/main" id="{ADBE5ABB-813D-29C2-5739-BAB80E093649}"/>
                </a:ext>
              </a:extLst>
            </p:cNvPr>
            <p:cNvSpPr txBox="1"/>
            <p:nvPr/>
          </p:nvSpPr>
          <p:spPr>
            <a:xfrm>
              <a:off x="8730825" y="6067508"/>
              <a:ext cx="1412240" cy="369332"/>
            </a:xfrm>
            <a:prstGeom prst="rect">
              <a:avLst/>
            </a:prstGeom>
            <a:noFill/>
          </p:spPr>
          <p:txBody>
            <a:bodyPr wrap="square" rtlCol="0">
              <a:spAutoFit/>
            </a:bodyPr>
            <a:lstStyle/>
            <a:p>
              <a:pPr algn="ctr"/>
              <a:r>
                <a:rPr lang="en-IE" dirty="0"/>
                <a:t>Stukas</a:t>
              </a:r>
            </a:p>
          </p:txBody>
        </p:sp>
      </p:grpSp>
    </p:spTree>
    <p:extLst>
      <p:ext uri="{BB962C8B-B14F-4D97-AF65-F5344CB8AC3E}">
        <p14:creationId xmlns:p14="http://schemas.microsoft.com/office/powerpoint/2010/main" val="2194413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C89C5B50-D41E-4EBB-A16F-9B11A2D524BB}"/>
              </a:ext>
            </a:extLst>
          </p:cNvPr>
          <p:cNvSpPr txBox="1"/>
          <p:nvPr/>
        </p:nvSpPr>
        <p:spPr>
          <a:xfrm>
            <a:off x="533400" y="739212"/>
            <a:ext cx="11658600" cy="707886"/>
          </a:xfrm>
          <a:prstGeom prst="rect">
            <a:avLst/>
          </a:prstGeom>
          <a:noFill/>
        </p:spPr>
        <p:txBody>
          <a:bodyPr wrap="square">
            <a:spAutoFit/>
          </a:bodyPr>
          <a:lstStyle/>
          <a:p>
            <a:r>
              <a:rPr lang="en-US" sz="4000" b="1" dirty="0">
                <a:solidFill>
                  <a:srgbClr val="FFC000"/>
                </a:solidFill>
              </a:rPr>
              <a:t>The Blitz</a:t>
            </a:r>
          </a:p>
        </p:txBody>
      </p:sp>
      <p:sp>
        <p:nvSpPr>
          <p:cNvPr id="7" name="TextBox 6">
            <a:extLst>
              <a:ext uri="{FF2B5EF4-FFF2-40B4-BE49-F238E27FC236}">
                <a16:creationId xmlns:a16="http://schemas.microsoft.com/office/drawing/2014/main" id="{08BF6924-88B4-EC42-AC3C-093D8F8C045E}"/>
              </a:ext>
            </a:extLst>
          </p:cNvPr>
          <p:cNvSpPr txBox="1"/>
          <p:nvPr/>
        </p:nvSpPr>
        <p:spPr>
          <a:xfrm>
            <a:off x="325176" y="1520196"/>
            <a:ext cx="4859676" cy="503535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b="1" dirty="0"/>
              <a:t>German attack on British cities</a:t>
            </a:r>
          </a:p>
          <a:p>
            <a:pPr marL="285750" indent="-285750">
              <a:lnSpc>
                <a:spcPct val="150000"/>
              </a:lnSpc>
              <a:buFont typeface="Arial" panose="020B0604020202020204" pitchFamily="34" charset="0"/>
              <a:buChar char="•"/>
            </a:pPr>
            <a:r>
              <a:rPr lang="en-IE" b="1" dirty="0"/>
              <a:t>Aim</a:t>
            </a:r>
            <a:r>
              <a:rPr lang="en-IE" dirty="0"/>
              <a:t> – to destroy industries and break the will of the people</a:t>
            </a:r>
          </a:p>
          <a:p>
            <a:pPr marL="285750" indent="-285750">
              <a:lnSpc>
                <a:spcPct val="150000"/>
              </a:lnSpc>
              <a:buFont typeface="Arial" panose="020B0604020202020204" pitchFamily="34" charset="0"/>
              <a:buChar char="•"/>
            </a:pPr>
            <a:r>
              <a:rPr lang="en-IE" dirty="0"/>
              <a:t>Attacks on </a:t>
            </a:r>
            <a:r>
              <a:rPr lang="en-IE" b="1" dirty="0"/>
              <a:t>London, Coventry, Liverpool</a:t>
            </a:r>
            <a:r>
              <a:rPr lang="en-IE" dirty="0"/>
              <a:t> and </a:t>
            </a:r>
            <a:r>
              <a:rPr lang="en-IE" b="1" dirty="0"/>
              <a:t>Glasgow: </a:t>
            </a:r>
            <a:r>
              <a:rPr lang="en-IE" dirty="0"/>
              <a:t>Also </a:t>
            </a:r>
            <a:r>
              <a:rPr lang="en-IE" b="1" dirty="0"/>
              <a:t>Belfast</a:t>
            </a:r>
          </a:p>
          <a:p>
            <a:pPr marL="285750" indent="-285750">
              <a:lnSpc>
                <a:spcPct val="150000"/>
              </a:lnSpc>
              <a:buFont typeface="Arial" panose="020B0604020202020204" pitchFamily="34" charset="0"/>
              <a:buChar char="•"/>
            </a:pPr>
            <a:r>
              <a:rPr lang="en-IE" dirty="0"/>
              <a:t>People </a:t>
            </a:r>
            <a:r>
              <a:rPr lang="en-IE" b="1" dirty="0"/>
              <a:t>evacuated</a:t>
            </a:r>
            <a:r>
              <a:rPr lang="en-IE" dirty="0"/>
              <a:t> to countryside</a:t>
            </a:r>
          </a:p>
          <a:p>
            <a:pPr marL="285750" indent="-285750">
              <a:lnSpc>
                <a:spcPct val="150000"/>
              </a:lnSpc>
              <a:buFont typeface="Arial" panose="020B0604020202020204" pitchFamily="34" charset="0"/>
              <a:buChar char="•"/>
            </a:pPr>
            <a:r>
              <a:rPr lang="en-IE" b="1" dirty="0"/>
              <a:t>London Underground </a:t>
            </a:r>
            <a:r>
              <a:rPr lang="en-IE" dirty="0"/>
              <a:t>used for shelter</a:t>
            </a:r>
          </a:p>
          <a:p>
            <a:pPr marL="285750" indent="-285750">
              <a:lnSpc>
                <a:spcPct val="150000"/>
              </a:lnSpc>
              <a:buFont typeface="Arial" panose="020B0604020202020204" pitchFamily="34" charset="0"/>
              <a:buChar char="•"/>
            </a:pPr>
            <a:r>
              <a:rPr lang="en-IE" b="1" dirty="0"/>
              <a:t>Churchill’s leadership </a:t>
            </a:r>
            <a:r>
              <a:rPr lang="en-IE" dirty="0"/>
              <a:t>boosts morale</a:t>
            </a:r>
          </a:p>
          <a:p>
            <a:pPr marL="285750" indent="-285750">
              <a:lnSpc>
                <a:spcPct val="150000"/>
              </a:lnSpc>
              <a:buFont typeface="Arial" panose="020B0604020202020204" pitchFamily="34" charset="0"/>
              <a:buChar char="•"/>
            </a:pPr>
            <a:r>
              <a:rPr lang="en-IE" dirty="0"/>
              <a:t>Help from US with </a:t>
            </a:r>
            <a:r>
              <a:rPr lang="en-IE" b="1" dirty="0"/>
              <a:t>Lend-Lease Scheme</a:t>
            </a:r>
          </a:p>
          <a:p>
            <a:pPr marL="285750" indent="-285750">
              <a:lnSpc>
                <a:spcPct val="150000"/>
              </a:lnSpc>
              <a:buFont typeface="Arial" panose="020B0604020202020204" pitchFamily="34" charset="0"/>
              <a:buChar char="•"/>
            </a:pPr>
            <a:r>
              <a:rPr lang="en-IE" dirty="0"/>
              <a:t>Hitler </a:t>
            </a:r>
            <a:r>
              <a:rPr lang="en-IE" b="1" dirty="0"/>
              <a:t>stopped the Blitz </a:t>
            </a:r>
            <a:r>
              <a:rPr lang="en-IE" dirty="0"/>
              <a:t>when planes were needed for the </a:t>
            </a:r>
            <a:r>
              <a:rPr lang="en-IE" b="1" dirty="0"/>
              <a:t>invasion of the Soviet Union </a:t>
            </a:r>
            <a:r>
              <a:rPr lang="en-IE" dirty="0"/>
              <a:t>(June 1941)</a:t>
            </a:r>
          </a:p>
        </p:txBody>
      </p:sp>
      <p:pic>
        <p:nvPicPr>
          <p:cNvPr id="9" name="Picture 8">
            <a:extLst>
              <a:ext uri="{FF2B5EF4-FFF2-40B4-BE49-F238E27FC236}">
                <a16:creationId xmlns:a16="http://schemas.microsoft.com/office/drawing/2014/main" id="{83A79C73-4EA0-4D93-9D09-7B417B166739}"/>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rot="321922">
            <a:off x="9392305" y="1556268"/>
            <a:ext cx="2497608" cy="3742679"/>
          </a:xfrm>
          <a:prstGeom prst="rect">
            <a:avLst/>
          </a:prstGeom>
        </p:spPr>
      </p:pic>
      <p:grpSp>
        <p:nvGrpSpPr>
          <p:cNvPr id="2" name="Group 1"/>
          <p:cNvGrpSpPr/>
          <p:nvPr/>
        </p:nvGrpSpPr>
        <p:grpSpPr>
          <a:xfrm>
            <a:off x="5421158" y="1690762"/>
            <a:ext cx="3877461" cy="2579193"/>
            <a:chOff x="5421158" y="1690762"/>
            <a:chExt cx="3877461" cy="2579193"/>
          </a:xfrm>
        </p:grpSpPr>
        <p:pic>
          <p:nvPicPr>
            <p:cNvPr id="10" name="Picture 9">
              <a:extLst>
                <a:ext uri="{FF2B5EF4-FFF2-40B4-BE49-F238E27FC236}">
                  <a16:creationId xmlns:a16="http://schemas.microsoft.com/office/drawing/2014/main" id="{B4620BFB-26C1-31DB-2EA6-3308276B49E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36368" b="28268"/>
            <a:stretch/>
          </p:blipFill>
          <p:spPr>
            <a:xfrm>
              <a:off x="5421158" y="1690762"/>
              <a:ext cx="3877461" cy="2209861"/>
            </a:xfrm>
            <a:prstGeom prst="rect">
              <a:avLst/>
            </a:prstGeom>
          </p:spPr>
        </p:pic>
        <p:sp>
          <p:nvSpPr>
            <p:cNvPr id="11" name="TextBox 10">
              <a:extLst>
                <a:ext uri="{FF2B5EF4-FFF2-40B4-BE49-F238E27FC236}">
                  <a16:creationId xmlns:a16="http://schemas.microsoft.com/office/drawing/2014/main" id="{C836C27B-74EC-DFF9-C060-2B46D773C6DF}"/>
                </a:ext>
              </a:extLst>
            </p:cNvPr>
            <p:cNvSpPr txBox="1"/>
            <p:nvPr/>
          </p:nvSpPr>
          <p:spPr>
            <a:xfrm>
              <a:off x="6332473" y="3900623"/>
              <a:ext cx="2054831" cy="369332"/>
            </a:xfrm>
            <a:prstGeom prst="rect">
              <a:avLst/>
            </a:prstGeom>
            <a:noFill/>
          </p:spPr>
          <p:txBody>
            <a:bodyPr wrap="square" rtlCol="0">
              <a:spAutoFit/>
            </a:bodyPr>
            <a:lstStyle/>
            <a:p>
              <a:pPr algn="ctr"/>
              <a:r>
                <a:rPr lang="en-IE" dirty="0"/>
                <a:t>Messerschmitt</a:t>
              </a:r>
            </a:p>
          </p:txBody>
        </p:sp>
      </p:gr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84852" y="4669331"/>
            <a:ext cx="3929980" cy="1628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4975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1"/>
          <p:cNvGrpSpPr/>
          <p:nvPr/>
        </p:nvGrpSpPr>
        <p:grpSpPr>
          <a:xfrm>
            <a:off x="189885" y="1799458"/>
            <a:ext cx="5761353" cy="4042280"/>
            <a:chOff x="223520" y="1423538"/>
            <a:chExt cx="5761353" cy="4042280"/>
          </a:xfrm>
        </p:grpSpPr>
        <p:pic>
          <p:nvPicPr>
            <p:cNvPr id="20" name="Picture 19">
              <a:extLst>
                <a:ext uri="{FF2B5EF4-FFF2-40B4-BE49-F238E27FC236}">
                  <a16:creationId xmlns:a16="http://schemas.microsoft.com/office/drawing/2014/main" id="{4B6C597F-8ADA-2E7E-6C70-D2FBCF799647}"/>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223520" y="1423538"/>
              <a:ext cx="5761353" cy="3674669"/>
            </a:xfrm>
            <a:prstGeom prst="rect">
              <a:avLst/>
            </a:prstGeom>
          </p:spPr>
        </p:pic>
        <p:sp>
          <p:nvSpPr>
            <p:cNvPr id="22" name="TextBox 21">
              <a:extLst>
                <a:ext uri="{FF2B5EF4-FFF2-40B4-BE49-F238E27FC236}">
                  <a16:creationId xmlns:a16="http://schemas.microsoft.com/office/drawing/2014/main" id="{B89296CF-4963-133D-485B-6EC901D272E0}"/>
                </a:ext>
              </a:extLst>
            </p:cNvPr>
            <p:cNvSpPr txBox="1"/>
            <p:nvPr/>
          </p:nvSpPr>
          <p:spPr>
            <a:xfrm>
              <a:off x="1300796" y="5096486"/>
              <a:ext cx="3606800" cy="369332"/>
            </a:xfrm>
            <a:prstGeom prst="rect">
              <a:avLst/>
            </a:prstGeom>
            <a:noFill/>
          </p:spPr>
          <p:txBody>
            <a:bodyPr wrap="square" rtlCol="0">
              <a:spAutoFit/>
            </a:bodyPr>
            <a:lstStyle/>
            <a:p>
              <a:pPr algn="ctr"/>
              <a:r>
                <a:rPr lang="en-IE" dirty="0"/>
                <a:t>Evacuation to the countryside</a:t>
              </a:r>
            </a:p>
          </p:txBody>
        </p:sp>
      </p:grpSp>
      <p:grpSp>
        <p:nvGrpSpPr>
          <p:cNvPr id="3" name="Group 2"/>
          <p:cNvGrpSpPr/>
          <p:nvPr/>
        </p:nvGrpSpPr>
        <p:grpSpPr>
          <a:xfrm>
            <a:off x="6697474" y="1799458"/>
            <a:ext cx="5304641" cy="4042279"/>
            <a:chOff x="6697474" y="1423539"/>
            <a:chExt cx="5304641" cy="4042279"/>
          </a:xfrm>
        </p:grpSpPr>
        <p:pic>
          <p:nvPicPr>
            <p:cNvPr id="21" name="Picture 20">
              <a:extLst>
                <a:ext uri="{FF2B5EF4-FFF2-40B4-BE49-F238E27FC236}">
                  <a16:creationId xmlns:a16="http://schemas.microsoft.com/office/drawing/2014/main" id="{E41D4B8F-2192-EDC2-AB85-6FE48F3AC3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7474" y="1423539"/>
              <a:ext cx="5304641" cy="3674670"/>
            </a:xfrm>
            <a:prstGeom prst="rect">
              <a:avLst/>
            </a:prstGeom>
          </p:spPr>
        </p:pic>
        <p:sp>
          <p:nvSpPr>
            <p:cNvPr id="37" name="TextBox 36">
              <a:extLst>
                <a:ext uri="{FF2B5EF4-FFF2-40B4-BE49-F238E27FC236}">
                  <a16:creationId xmlns:a16="http://schemas.microsoft.com/office/drawing/2014/main" id="{68ACAF8F-5B5F-C48C-F3F8-44F3A4B87C1A}"/>
                </a:ext>
              </a:extLst>
            </p:cNvPr>
            <p:cNvSpPr txBox="1"/>
            <p:nvPr/>
          </p:nvSpPr>
          <p:spPr>
            <a:xfrm>
              <a:off x="7546394" y="5096486"/>
              <a:ext cx="3606800" cy="369332"/>
            </a:xfrm>
            <a:prstGeom prst="rect">
              <a:avLst/>
            </a:prstGeom>
            <a:noFill/>
          </p:spPr>
          <p:txBody>
            <a:bodyPr wrap="square" rtlCol="0">
              <a:spAutoFit/>
            </a:bodyPr>
            <a:lstStyle/>
            <a:p>
              <a:pPr algn="ctr"/>
              <a:r>
                <a:rPr lang="en-IE" dirty="0"/>
                <a:t>London Underground for shelter</a:t>
              </a:r>
            </a:p>
          </p:txBody>
        </p:sp>
      </p:grpSp>
      <p:sp>
        <p:nvSpPr>
          <p:cNvPr id="4" name="TextBox 3">
            <a:extLst>
              <a:ext uri="{FF2B5EF4-FFF2-40B4-BE49-F238E27FC236}">
                <a16:creationId xmlns:a16="http://schemas.microsoft.com/office/drawing/2014/main" id="{05156147-D551-D1B7-BB5C-A4737D141124}"/>
              </a:ext>
            </a:extLst>
          </p:cNvPr>
          <p:cNvSpPr txBox="1"/>
          <p:nvPr/>
        </p:nvSpPr>
        <p:spPr>
          <a:xfrm>
            <a:off x="533400" y="739212"/>
            <a:ext cx="11658600" cy="707886"/>
          </a:xfrm>
          <a:prstGeom prst="rect">
            <a:avLst/>
          </a:prstGeom>
          <a:noFill/>
        </p:spPr>
        <p:txBody>
          <a:bodyPr wrap="square">
            <a:spAutoFit/>
          </a:bodyPr>
          <a:lstStyle/>
          <a:p>
            <a:r>
              <a:rPr lang="en-US" sz="4000" b="1" dirty="0">
                <a:solidFill>
                  <a:srgbClr val="FFC000"/>
                </a:solidFill>
              </a:rPr>
              <a:t>London During the Blitz</a:t>
            </a:r>
          </a:p>
        </p:txBody>
      </p:sp>
    </p:spTree>
    <p:extLst>
      <p:ext uri="{BB962C8B-B14F-4D97-AF65-F5344CB8AC3E}">
        <p14:creationId xmlns:p14="http://schemas.microsoft.com/office/powerpoint/2010/main" val="2678361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89C5B50-D41E-4EBB-A16F-9B11A2D524BB}"/>
              </a:ext>
            </a:extLst>
          </p:cNvPr>
          <p:cNvSpPr txBox="1"/>
          <p:nvPr/>
        </p:nvSpPr>
        <p:spPr>
          <a:xfrm>
            <a:off x="533400" y="701637"/>
            <a:ext cx="7734300" cy="707886"/>
          </a:xfrm>
          <a:prstGeom prst="rect">
            <a:avLst/>
          </a:prstGeom>
          <a:noFill/>
        </p:spPr>
        <p:txBody>
          <a:bodyPr wrap="square">
            <a:spAutoFit/>
          </a:bodyPr>
          <a:lstStyle/>
          <a:p>
            <a:r>
              <a:rPr lang="en-US" sz="4000" b="1" dirty="0">
                <a:solidFill>
                  <a:srgbClr val="FFC000"/>
                </a:solidFill>
              </a:rPr>
              <a:t>German Expansion</a:t>
            </a:r>
          </a:p>
        </p:txBody>
      </p:sp>
      <p:sp>
        <p:nvSpPr>
          <p:cNvPr id="13" name="TextBox 12">
            <a:extLst>
              <a:ext uri="{FF2B5EF4-FFF2-40B4-BE49-F238E27FC236}">
                <a16:creationId xmlns:a16="http://schemas.microsoft.com/office/drawing/2014/main" id="{4C72B7CF-4EEE-3B44-A436-0B13B822A88E}"/>
              </a:ext>
            </a:extLst>
          </p:cNvPr>
          <p:cNvSpPr txBox="1"/>
          <p:nvPr/>
        </p:nvSpPr>
        <p:spPr>
          <a:xfrm>
            <a:off x="8661844" y="3382211"/>
            <a:ext cx="1803654" cy="1323439"/>
          </a:xfrm>
          <a:prstGeom prst="rect">
            <a:avLst/>
          </a:prstGeom>
          <a:noFill/>
          <a:ln>
            <a:solidFill>
              <a:schemeClr val="tx1"/>
            </a:solidFill>
          </a:ln>
        </p:spPr>
        <p:txBody>
          <a:bodyPr wrap="square" rtlCol="0">
            <a:spAutoFit/>
          </a:bodyPr>
          <a:lstStyle/>
          <a:p>
            <a:r>
              <a:rPr lang="en-IE" sz="1600" dirty="0"/>
              <a:t>Create your own mind map on German expansion, 1939–42 using the above features</a:t>
            </a:r>
          </a:p>
        </p:txBody>
      </p:sp>
      <p:pic>
        <p:nvPicPr>
          <p:cNvPr id="14" name="Picture 13">
            <a:extLst>
              <a:ext uri="{FF2B5EF4-FFF2-40B4-BE49-F238E27FC236}">
                <a16:creationId xmlns:a16="http://schemas.microsoft.com/office/drawing/2014/main" id="{34428F9D-DCA6-4210-9E4D-0BDD8791FE2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871550" y="1664114"/>
            <a:ext cx="5719780" cy="4614552"/>
          </a:xfrm>
          <a:prstGeom prst="rect">
            <a:avLst/>
          </a:prstGeom>
        </p:spPr>
      </p:pic>
    </p:spTree>
    <p:extLst>
      <p:ext uri="{BB962C8B-B14F-4D97-AF65-F5344CB8AC3E}">
        <p14:creationId xmlns:p14="http://schemas.microsoft.com/office/powerpoint/2010/main" val="3945788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50252" y="946415"/>
            <a:ext cx="10530499" cy="5005811"/>
            <a:chOff x="450252" y="946415"/>
            <a:chExt cx="10530499" cy="5005811"/>
          </a:xfrm>
        </p:grpSpPr>
        <p:sp>
          <p:nvSpPr>
            <p:cNvPr id="16" name="Rectangle 15">
              <a:extLst>
                <a:ext uri="{FF2B5EF4-FFF2-40B4-BE49-F238E27FC236}">
                  <a16:creationId xmlns:a16="http://schemas.microsoft.com/office/drawing/2014/main" id="{6C7F4AE7-7697-4C2E-ADC3-373A720F0A00}"/>
                </a:ext>
              </a:extLst>
            </p:cNvPr>
            <p:cNvSpPr/>
            <p:nvPr/>
          </p:nvSpPr>
          <p:spPr>
            <a:xfrm>
              <a:off x="817796" y="1404084"/>
              <a:ext cx="10162955" cy="4548142"/>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7" name="Picture 16"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0252" y="946415"/>
              <a:ext cx="1086781" cy="1086781"/>
            </a:xfrm>
            <a:prstGeom prst="rect">
              <a:avLst/>
            </a:prstGeom>
          </p:spPr>
        </p:pic>
        <p:sp>
          <p:nvSpPr>
            <p:cNvPr id="20" name="TextBox 19">
              <a:extLst>
                <a:ext uri="{FF2B5EF4-FFF2-40B4-BE49-F238E27FC236}">
                  <a16:creationId xmlns:a16="http://schemas.microsoft.com/office/drawing/2014/main" id="{834D9B6F-BC29-4765-A16F-E7CBD9C02F13}"/>
                </a:ext>
              </a:extLst>
            </p:cNvPr>
            <p:cNvSpPr txBox="1"/>
            <p:nvPr/>
          </p:nvSpPr>
          <p:spPr>
            <a:xfrm>
              <a:off x="1408138" y="1404083"/>
              <a:ext cx="4843305" cy="646331"/>
            </a:xfrm>
            <a:prstGeom prst="rect">
              <a:avLst/>
            </a:prstGeom>
            <a:noFill/>
          </p:spPr>
          <p:txBody>
            <a:bodyPr wrap="square" rtlCol="0">
              <a:spAutoFit/>
            </a:bodyPr>
            <a:lstStyle/>
            <a:p>
              <a:r>
                <a:rPr lang="en-IE" sz="3600" b="1" dirty="0">
                  <a:solidFill>
                    <a:srgbClr val="11AD9A"/>
                  </a:solidFill>
                </a:rPr>
                <a:t>Assessing Your Learning </a:t>
              </a:r>
            </a:p>
          </p:txBody>
        </p:sp>
      </p:grpSp>
      <p:sp>
        <p:nvSpPr>
          <p:cNvPr id="19" name="TextBox 18">
            <a:extLst>
              <a:ext uri="{FF2B5EF4-FFF2-40B4-BE49-F238E27FC236}">
                <a16:creationId xmlns:a16="http://schemas.microsoft.com/office/drawing/2014/main" id="{6D04AFB4-E4D1-487E-BA0B-11527D6D612F}"/>
              </a:ext>
            </a:extLst>
          </p:cNvPr>
          <p:cNvSpPr txBox="1"/>
          <p:nvPr/>
        </p:nvSpPr>
        <p:spPr>
          <a:xfrm>
            <a:off x="1367273" y="2033196"/>
            <a:ext cx="9375112" cy="3816429"/>
          </a:xfrm>
          <a:prstGeom prst="rect">
            <a:avLst/>
          </a:prstGeom>
          <a:noFill/>
        </p:spPr>
        <p:txBody>
          <a:bodyPr wrap="square">
            <a:spAutoFit/>
          </a:bodyPr>
          <a:lstStyle/>
          <a:p>
            <a:pPr marL="342900" indent="-342900">
              <a:buClr>
                <a:srgbClr val="11AD9A"/>
              </a:buClr>
              <a:buFont typeface="+mj-lt"/>
              <a:buAutoNum type="arabicPeriod"/>
            </a:pPr>
            <a:r>
              <a:rPr lang="en-US" sz="2200" dirty="0"/>
              <a:t>Who became prime minister of Britain during the German invasion of France?</a:t>
            </a:r>
            <a:endParaRPr lang="en-IE" sz="2200" dirty="0"/>
          </a:p>
          <a:p>
            <a:pPr marL="342900" indent="-342900">
              <a:buClr>
                <a:srgbClr val="11AD9A"/>
              </a:buClr>
              <a:buFont typeface="+mj-lt"/>
              <a:buAutoNum type="arabicPeriod"/>
            </a:pPr>
            <a:r>
              <a:rPr lang="en-US" sz="2200" dirty="0"/>
              <a:t>What was Operation Sea Lion?</a:t>
            </a:r>
          </a:p>
          <a:p>
            <a:pPr marL="342900" indent="-342900">
              <a:buClr>
                <a:srgbClr val="11AD9A"/>
              </a:buClr>
              <a:buFont typeface="+mj-lt"/>
              <a:buAutoNum type="arabicPeriod"/>
            </a:pPr>
            <a:r>
              <a:rPr lang="en-US" sz="2200" dirty="0"/>
              <a:t>Why did Hitler have to gain control of the skies over the English Channel?</a:t>
            </a:r>
          </a:p>
          <a:p>
            <a:pPr marL="342900" indent="-342900">
              <a:buClr>
                <a:srgbClr val="11AD9A"/>
              </a:buClr>
              <a:buFont typeface="+mj-lt"/>
              <a:buAutoNum type="arabicPeriod"/>
            </a:pPr>
            <a:r>
              <a:rPr lang="en-US" sz="2200" dirty="0"/>
              <a:t>What two air forces were involved in the Battle of Britain?</a:t>
            </a:r>
          </a:p>
          <a:p>
            <a:pPr marL="342900" indent="-342900">
              <a:buClr>
                <a:srgbClr val="11AD9A"/>
              </a:buClr>
              <a:buFont typeface="+mj-lt"/>
              <a:buAutoNum type="arabicPeriod"/>
            </a:pPr>
            <a:r>
              <a:rPr lang="en-US" sz="2200" dirty="0"/>
              <a:t>Name one plane used by each air force.</a:t>
            </a:r>
          </a:p>
          <a:p>
            <a:pPr marL="342900" indent="-342900">
              <a:buClr>
                <a:srgbClr val="11AD9A"/>
              </a:buClr>
              <a:buFont typeface="+mj-lt"/>
              <a:buAutoNum type="arabicPeriod"/>
            </a:pPr>
            <a:r>
              <a:rPr lang="en-US" sz="2200" dirty="0"/>
              <a:t>How did radar help Britain?</a:t>
            </a:r>
          </a:p>
          <a:p>
            <a:pPr marL="342900" indent="-342900">
              <a:buClr>
                <a:srgbClr val="11AD9A"/>
              </a:buClr>
              <a:buFont typeface="+mj-lt"/>
              <a:buAutoNum type="arabicPeriod"/>
            </a:pPr>
            <a:r>
              <a:rPr lang="en-US" sz="2200" dirty="0"/>
              <a:t>Why did Hitler put off the invasion of Britain?</a:t>
            </a:r>
          </a:p>
          <a:p>
            <a:pPr marL="342900" indent="-342900">
              <a:buClr>
                <a:srgbClr val="11AD9A"/>
              </a:buClr>
              <a:buFont typeface="+mj-lt"/>
              <a:buAutoNum type="arabicPeriod"/>
            </a:pPr>
            <a:r>
              <a:rPr lang="en-US" sz="2200" dirty="0"/>
              <a:t>What was the Blitz?</a:t>
            </a:r>
          </a:p>
          <a:p>
            <a:pPr marL="342900" indent="-342900">
              <a:buClr>
                <a:srgbClr val="11AD9A"/>
              </a:buClr>
              <a:buFont typeface="+mj-lt"/>
              <a:buAutoNum type="arabicPeriod"/>
            </a:pPr>
            <a:r>
              <a:rPr lang="en-US" sz="2200" dirty="0"/>
              <a:t>Why were cities attacked during the Blitz?</a:t>
            </a:r>
          </a:p>
          <a:p>
            <a:pPr marL="342900" indent="-342900">
              <a:buClr>
                <a:srgbClr val="11AD9A"/>
              </a:buClr>
              <a:buFont typeface="+mj-lt"/>
              <a:buAutoNum type="arabicPeriod"/>
            </a:pPr>
            <a:r>
              <a:rPr lang="en-US" sz="2200" dirty="0"/>
              <a:t>Why did Hitler stop the Blitz?</a:t>
            </a:r>
          </a:p>
          <a:p>
            <a:pPr marL="342900" indent="-342900">
              <a:buClr>
                <a:srgbClr val="11AD9A"/>
              </a:buClr>
              <a:buFont typeface="+mj-lt"/>
              <a:buAutoNum type="arabicPeriod"/>
            </a:pPr>
            <a:r>
              <a:rPr lang="en-US" sz="2200" dirty="0"/>
              <a:t>What was the Lend-Lease scheme?</a:t>
            </a:r>
          </a:p>
        </p:txBody>
      </p:sp>
    </p:spTree>
    <p:extLst>
      <p:ext uri="{BB962C8B-B14F-4D97-AF65-F5344CB8AC3E}">
        <p14:creationId xmlns:p14="http://schemas.microsoft.com/office/powerpoint/2010/main" val="1780453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89C5B50-D41E-4EBB-A16F-9B11A2D524BB}"/>
              </a:ext>
            </a:extLst>
          </p:cNvPr>
          <p:cNvSpPr txBox="1"/>
          <p:nvPr/>
        </p:nvSpPr>
        <p:spPr>
          <a:xfrm>
            <a:off x="449518" y="834987"/>
            <a:ext cx="7734300" cy="707886"/>
          </a:xfrm>
          <a:prstGeom prst="rect">
            <a:avLst/>
          </a:prstGeom>
          <a:noFill/>
        </p:spPr>
        <p:txBody>
          <a:bodyPr wrap="square">
            <a:spAutoFit/>
          </a:bodyPr>
          <a:lstStyle/>
          <a:p>
            <a:r>
              <a:rPr lang="en-US" sz="4000" b="1" dirty="0">
                <a:solidFill>
                  <a:srgbClr val="FFC000"/>
                </a:solidFill>
              </a:rPr>
              <a:t>The Allies Turn the Tables, 1942–45</a:t>
            </a:r>
          </a:p>
        </p:txBody>
      </p:sp>
      <p:sp>
        <p:nvSpPr>
          <p:cNvPr id="21" name="TextBox 20">
            <a:extLst>
              <a:ext uri="{FF2B5EF4-FFF2-40B4-BE49-F238E27FC236}">
                <a16:creationId xmlns:a16="http://schemas.microsoft.com/office/drawing/2014/main" id="{D5CA9D25-04F7-CF4F-B92A-8B27A6AF639C}"/>
              </a:ext>
            </a:extLst>
          </p:cNvPr>
          <p:cNvSpPr txBox="1"/>
          <p:nvPr/>
        </p:nvSpPr>
        <p:spPr>
          <a:xfrm>
            <a:off x="449518" y="1510795"/>
            <a:ext cx="4051894" cy="400110"/>
          </a:xfrm>
          <a:prstGeom prst="rect">
            <a:avLst/>
          </a:prstGeom>
          <a:noFill/>
        </p:spPr>
        <p:txBody>
          <a:bodyPr wrap="square" rtlCol="0">
            <a:spAutoFit/>
          </a:bodyPr>
          <a:lstStyle/>
          <a:p>
            <a:r>
              <a:rPr lang="en-IE" sz="2000" b="1" dirty="0">
                <a:solidFill>
                  <a:srgbClr val="FFC000"/>
                </a:solidFill>
              </a:rPr>
              <a:t>The Desert War in North Africa</a:t>
            </a:r>
          </a:p>
        </p:txBody>
      </p:sp>
      <p:grpSp>
        <p:nvGrpSpPr>
          <p:cNvPr id="2" name="Group 1"/>
          <p:cNvGrpSpPr/>
          <p:nvPr/>
        </p:nvGrpSpPr>
        <p:grpSpPr>
          <a:xfrm>
            <a:off x="5791201" y="2336144"/>
            <a:ext cx="6110934" cy="3568013"/>
            <a:chOff x="5791201" y="2336144"/>
            <a:chExt cx="6110934" cy="3568013"/>
          </a:xfrm>
        </p:grpSpPr>
        <p:pic>
          <p:nvPicPr>
            <p:cNvPr id="22" name="Picture 21">
              <a:extLst>
                <a:ext uri="{FF2B5EF4-FFF2-40B4-BE49-F238E27FC236}">
                  <a16:creationId xmlns:a16="http://schemas.microsoft.com/office/drawing/2014/main" id="{ACDC7070-6F7B-48CF-8F96-98EEE468A40D}"/>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5791201" y="2336144"/>
              <a:ext cx="6110934" cy="2983238"/>
            </a:xfrm>
            <a:prstGeom prst="rect">
              <a:avLst/>
            </a:prstGeom>
          </p:spPr>
        </p:pic>
        <p:sp>
          <p:nvSpPr>
            <p:cNvPr id="23" name="TextBox 22">
              <a:extLst>
                <a:ext uri="{FF2B5EF4-FFF2-40B4-BE49-F238E27FC236}">
                  <a16:creationId xmlns:a16="http://schemas.microsoft.com/office/drawing/2014/main" id="{7FDA3E5E-1589-7656-57C8-6F8C526F1544}"/>
                </a:ext>
              </a:extLst>
            </p:cNvPr>
            <p:cNvSpPr txBox="1"/>
            <p:nvPr/>
          </p:nvSpPr>
          <p:spPr>
            <a:xfrm>
              <a:off x="6188468" y="5319382"/>
              <a:ext cx="5316400" cy="584775"/>
            </a:xfrm>
            <a:prstGeom prst="rect">
              <a:avLst/>
            </a:prstGeom>
            <a:noFill/>
          </p:spPr>
          <p:txBody>
            <a:bodyPr wrap="square" rtlCol="0">
              <a:spAutoFit/>
            </a:bodyPr>
            <a:lstStyle/>
            <a:p>
              <a:pPr algn="ctr"/>
              <a:r>
                <a:rPr lang="en-IE" sz="1600" i="1" dirty="0"/>
                <a:t>The progress of the British and American armies after the defeat of Rommel by Montgomery at the Battle of El Alamein</a:t>
              </a:r>
            </a:p>
          </p:txBody>
        </p:sp>
      </p:grpSp>
      <p:sp>
        <p:nvSpPr>
          <p:cNvPr id="24" name="TextBox 23">
            <a:extLst>
              <a:ext uri="{FF2B5EF4-FFF2-40B4-BE49-F238E27FC236}">
                <a16:creationId xmlns:a16="http://schemas.microsoft.com/office/drawing/2014/main" id="{5EDACDE8-B1D3-F166-508D-7C4935F5685D}"/>
              </a:ext>
            </a:extLst>
          </p:cNvPr>
          <p:cNvSpPr txBox="1"/>
          <p:nvPr/>
        </p:nvSpPr>
        <p:spPr>
          <a:xfrm>
            <a:off x="349321" y="2019344"/>
            <a:ext cx="5260171" cy="42473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000" b="1" dirty="0"/>
              <a:t>Mussolini</a:t>
            </a:r>
            <a:r>
              <a:rPr lang="en-IE" sz="2000" dirty="0"/>
              <a:t> joined Hitler</a:t>
            </a:r>
          </a:p>
          <a:p>
            <a:pPr marL="285750" indent="-285750">
              <a:lnSpc>
                <a:spcPct val="150000"/>
              </a:lnSpc>
              <a:buFont typeface="Arial" panose="020B0604020202020204" pitchFamily="34" charset="0"/>
              <a:buChar char="•"/>
            </a:pPr>
            <a:r>
              <a:rPr lang="en-IE" sz="2000" dirty="0"/>
              <a:t>Mussolini’s army in Libya helped by </a:t>
            </a:r>
            <a:r>
              <a:rPr lang="en-IE" sz="2000" b="1" dirty="0"/>
              <a:t>Rommel’s Afrika Corps</a:t>
            </a:r>
          </a:p>
          <a:p>
            <a:pPr marL="285750" indent="-285750">
              <a:lnSpc>
                <a:spcPct val="150000"/>
              </a:lnSpc>
              <a:buFont typeface="Arial" panose="020B0604020202020204" pitchFamily="34" charset="0"/>
              <a:buChar char="•"/>
            </a:pPr>
            <a:r>
              <a:rPr lang="en-IE" sz="2000" b="1" dirty="0"/>
              <a:t>Aim: </a:t>
            </a:r>
            <a:r>
              <a:rPr lang="en-IE" sz="2000" dirty="0"/>
              <a:t>to capture the Suez Canal, Britain’s shorter route to India and the Far East</a:t>
            </a:r>
          </a:p>
          <a:p>
            <a:pPr marL="285750" indent="-285750">
              <a:lnSpc>
                <a:spcPct val="150000"/>
              </a:lnSpc>
              <a:buFont typeface="Arial" panose="020B0604020202020204" pitchFamily="34" charset="0"/>
              <a:buChar char="•"/>
            </a:pPr>
            <a:r>
              <a:rPr lang="en-IE" sz="2000" dirty="0"/>
              <a:t>Defeated at </a:t>
            </a:r>
            <a:r>
              <a:rPr lang="en-IE" sz="2000" b="1" dirty="0"/>
              <a:t>Battle of El Alamein </a:t>
            </a:r>
            <a:r>
              <a:rPr lang="en-IE" sz="2000" dirty="0"/>
              <a:t>by </a:t>
            </a:r>
            <a:r>
              <a:rPr lang="en-IE" sz="2000" b="1" dirty="0"/>
              <a:t>Montgomery</a:t>
            </a:r>
          </a:p>
          <a:p>
            <a:pPr marL="742950" lvl="1" indent="-285750">
              <a:lnSpc>
                <a:spcPct val="150000"/>
              </a:lnSpc>
              <a:buFont typeface="Arial" panose="020B0604020202020204" pitchFamily="34" charset="0"/>
              <a:buChar char="•"/>
            </a:pPr>
            <a:r>
              <a:rPr lang="en-IE" sz="2000" b="1" dirty="0"/>
              <a:t>A turning point in the war</a:t>
            </a:r>
          </a:p>
          <a:p>
            <a:pPr marL="285750" indent="-285750">
              <a:lnSpc>
                <a:spcPct val="150000"/>
              </a:lnSpc>
              <a:buFont typeface="Arial" panose="020B0604020202020204" pitchFamily="34" charset="0"/>
              <a:buChar char="•"/>
            </a:pPr>
            <a:r>
              <a:rPr lang="en-IE" sz="2000" dirty="0"/>
              <a:t>Italians and Germans retreated</a:t>
            </a:r>
          </a:p>
        </p:txBody>
      </p:sp>
    </p:spTree>
    <p:extLst>
      <p:ext uri="{BB962C8B-B14F-4D97-AF65-F5344CB8AC3E}">
        <p14:creationId xmlns:p14="http://schemas.microsoft.com/office/powerpoint/2010/main" val="1389075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9C5B50-D41E-4EBB-A16F-9B11A2D524BB}"/>
              </a:ext>
            </a:extLst>
          </p:cNvPr>
          <p:cNvSpPr txBox="1"/>
          <p:nvPr/>
        </p:nvSpPr>
        <p:spPr>
          <a:xfrm>
            <a:off x="843936" y="1039296"/>
            <a:ext cx="7734300" cy="707886"/>
          </a:xfrm>
          <a:prstGeom prst="rect">
            <a:avLst/>
          </a:prstGeom>
          <a:noFill/>
        </p:spPr>
        <p:txBody>
          <a:bodyPr wrap="square">
            <a:spAutoFit/>
          </a:bodyPr>
          <a:lstStyle/>
          <a:p>
            <a:r>
              <a:rPr lang="en-IE" sz="4000" b="1" dirty="0">
                <a:solidFill>
                  <a:srgbClr val="FFC000"/>
                </a:solidFill>
              </a:rPr>
              <a:t>What Will I Learn?</a:t>
            </a:r>
          </a:p>
        </p:txBody>
      </p:sp>
      <p:sp>
        <p:nvSpPr>
          <p:cNvPr id="8" name="TextBox 7">
            <a:extLst>
              <a:ext uri="{FF2B5EF4-FFF2-40B4-BE49-F238E27FC236}">
                <a16:creationId xmlns:a16="http://schemas.microsoft.com/office/drawing/2014/main" id="{D452B8CE-6C15-43BA-9C68-02D1E6F875C1}"/>
              </a:ext>
            </a:extLst>
          </p:cNvPr>
          <p:cNvSpPr txBox="1"/>
          <p:nvPr/>
        </p:nvSpPr>
        <p:spPr>
          <a:xfrm>
            <a:off x="897925" y="1950426"/>
            <a:ext cx="5819397" cy="230832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400" dirty="0"/>
              <a:t>Discuss the </a:t>
            </a:r>
            <a:r>
              <a:rPr lang="en-IE" sz="2400" b="1" dirty="0"/>
              <a:t>course</a:t>
            </a:r>
            <a:r>
              <a:rPr lang="en-IE" sz="2400" dirty="0"/>
              <a:t> of World War II</a:t>
            </a:r>
          </a:p>
          <a:p>
            <a:pPr marL="285750" indent="-285750">
              <a:lnSpc>
                <a:spcPct val="150000"/>
              </a:lnSpc>
              <a:buFont typeface="Arial" panose="020B0604020202020204" pitchFamily="34" charset="0"/>
              <a:buChar char="•"/>
            </a:pPr>
            <a:r>
              <a:rPr lang="en-IE" sz="2400" dirty="0"/>
              <a:t>Discuss the </a:t>
            </a:r>
            <a:r>
              <a:rPr lang="en-IE" sz="2400" b="1" dirty="0"/>
              <a:t>immediate and long-term impact</a:t>
            </a:r>
            <a:r>
              <a:rPr lang="en-IE" sz="2400" dirty="0"/>
              <a:t> of the war on people and nations</a:t>
            </a:r>
          </a:p>
          <a:p>
            <a:pPr marL="285750" indent="-285750">
              <a:lnSpc>
                <a:spcPct val="150000"/>
              </a:lnSpc>
              <a:buFont typeface="Arial" panose="020B0604020202020204" pitchFamily="34" charset="0"/>
              <a:buChar char="•"/>
            </a:pPr>
            <a:r>
              <a:rPr lang="en-IE" sz="2400" dirty="0"/>
              <a:t>Explore the Nature of History</a:t>
            </a:r>
            <a:endParaRPr lang="en-US" sz="2400"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447250" y="1532658"/>
            <a:ext cx="2157571" cy="4457565"/>
          </a:xfrm>
          <a:prstGeom prst="rect">
            <a:avLst/>
          </a:prstGeom>
        </p:spPr>
      </p:pic>
    </p:spTree>
    <p:extLst>
      <p:ext uri="{BB962C8B-B14F-4D97-AF65-F5344CB8AC3E}">
        <p14:creationId xmlns:p14="http://schemas.microsoft.com/office/powerpoint/2010/main" val="1710530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89C5B50-D41E-4EBB-A16F-9B11A2D524BB}"/>
              </a:ext>
            </a:extLst>
          </p:cNvPr>
          <p:cNvSpPr txBox="1"/>
          <p:nvPr/>
        </p:nvSpPr>
        <p:spPr>
          <a:xfrm>
            <a:off x="533400" y="695861"/>
            <a:ext cx="11483196" cy="1323439"/>
          </a:xfrm>
          <a:prstGeom prst="rect">
            <a:avLst/>
          </a:prstGeom>
          <a:noFill/>
        </p:spPr>
        <p:txBody>
          <a:bodyPr wrap="square">
            <a:spAutoFit/>
          </a:bodyPr>
          <a:lstStyle/>
          <a:p>
            <a:r>
              <a:rPr lang="en-US" sz="4000" b="1" dirty="0">
                <a:solidFill>
                  <a:srgbClr val="FFC000"/>
                </a:solidFill>
              </a:rPr>
              <a:t>Operation Barbarossa: The Invasion of </a:t>
            </a:r>
            <a:br>
              <a:rPr lang="en-US" sz="4000" b="1" dirty="0">
                <a:solidFill>
                  <a:srgbClr val="FFC000"/>
                </a:solidFill>
              </a:rPr>
            </a:br>
            <a:r>
              <a:rPr lang="en-US" sz="4000" b="1" dirty="0">
                <a:solidFill>
                  <a:srgbClr val="FFC000"/>
                </a:solidFill>
              </a:rPr>
              <a:t>Soviet Russia, 1941</a:t>
            </a:r>
          </a:p>
        </p:txBody>
      </p:sp>
      <p:sp>
        <p:nvSpPr>
          <p:cNvPr id="15" name="TextBox 14">
            <a:extLst>
              <a:ext uri="{FF2B5EF4-FFF2-40B4-BE49-F238E27FC236}">
                <a16:creationId xmlns:a16="http://schemas.microsoft.com/office/drawing/2014/main" id="{D84E6B17-7E97-75AC-6730-1E0F26DD1052}"/>
              </a:ext>
            </a:extLst>
          </p:cNvPr>
          <p:cNvSpPr txBox="1"/>
          <p:nvPr/>
        </p:nvSpPr>
        <p:spPr>
          <a:xfrm>
            <a:off x="560230" y="1972421"/>
            <a:ext cx="5222852" cy="470898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000" dirty="0"/>
              <a:t>German attack on the Soviet Union</a:t>
            </a:r>
          </a:p>
          <a:p>
            <a:pPr marL="285750" indent="-285750">
              <a:lnSpc>
                <a:spcPct val="150000"/>
              </a:lnSpc>
              <a:buFont typeface="Arial" panose="020B0604020202020204" pitchFamily="34" charset="0"/>
              <a:buChar char="•"/>
            </a:pPr>
            <a:r>
              <a:rPr lang="en-IE" sz="2000" b="1" dirty="0"/>
              <a:t>Aim</a:t>
            </a:r>
            <a:r>
              <a:rPr lang="en-IE" sz="2000" dirty="0"/>
              <a:t> – to destroy communist enemy and gain </a:t>
            </a:r>
            <a:r>
              <a:rPr lang="en-IE" sz="2000" b="1" dirty="0"/>
              <a:t>lebensraum; also oil &amp; gas in the Caucasus</a:t>
            </a:r>
          </a:p>
          <a:p>
            <a:pPr marL="285750" indent="-285750">
              <a:lnSpc>
                <a:spcPct val="150000"/>
              </a:lnSpc>
              <a:buFont typeface="Arial" panose="020B0604020202020204" pitchFamily="34" charset="0"/>
              <a:buChar char="•"/>
            </a:pPr>
            <a:r>
              <a:rPr lang="en-IE" sz="2000" b="1" dirty="0"/>
              <a:t>Three-pronged attack</a:t>
            </a:r>
          </a:p>
          <a:p>
            <a:pPr marL="285750" indent="-285750">
              <a:lnSpc>
                <a:spcPct val="150000"/>
              </a:lnSpc>
              <a:buFont typeface="Arial" panose="020B0604020202020204" pitchFamily="34" charset="0"/>
              <a:buChar char="•"/>
            </a:pPr>
            <a:r>
              <a:rPr lang="en-IE" sz="2000" dirty="0"/>
              <a:t>Use of </a:t>
            </a:r>
            <a:r>
              <a:rPr lang="en-IE" sz="2000" b="1" dirty="0"/>
              <a:t>blitzkrieg tactics</a:t>
            </a:r>
          </a:p>
          <a:p>
            <a:pPr marL="285750" indent="-285750">
              <a:lnSpc>
                <a:spcPct val="150000"/>
              </a:lnSpc>
              <a:buFont typeface="Arial" panose="020B0604020202020204" pitchFamily="34" charset="0"/>
              <a:buChar char="•"/>
            </a:pPr>
            <a:r>
              <a:rPr lang="en-IE" sz="2000" dirty="0"/>
              <a:t>Stalin and </a:t>
            </a:r>
            <a:r>
              <a:rPr lang="en-IE" sz="2000" b="1" dirty="0"/>
              <a:t>Great Patriotic War</a:t>
            </a:r>
          </a:p>
          <a:p>
            <a:pPr marL="285750" indent="-285750">
              <a:lnSpc>
                <a:spcPct val="150000"/>
              </a:lnSpc>
              <a:buFont typeface="Arial" panose="020B0604020202020204" pitchFamily="34" charset="0"/>
              <a:buChar char="•"/>
            </a:pPr>
            <a:r>
              <a:rPr lang="en-IE" sz="2000" dirty="0"/>
              <a:t>Moved </a:t>
            </a:r>
            <a:r>
              <a:rPr lang="en-IE" sz="2000" b="1" dirty="0"/>
              <a:t>heavy industry </a:t>
            </a:r>
            <a:r>
              <a:rPr lang="en-IE" sz="2000" dirty="0"/>
              <a:t>east of the Urals</a:t>
            </a:r>
          </a:p>
          <a:p>
            <a:pPr marL="285750" indent="-285750">
              <a:lnSpc>
                <a:spcPct val="150000"/>
              </a:lnSpc>
              <a:buFont typeface="Arial" panose="020B0604020202020204" pitchFamily="34" charset="0"/>
              <a:buChar char="•"/>
            </a:pPr>
            <a:r>
              <a:rPr lang="en-IE" sz="2000" dirty="0"/>
              <a:t>Use of </a:t>
            </a:r>
            <a:r>
              <a:rPr lang="en-IE" sz="2000" b="1" dirty="0"/>
              <a:t>scorched earth policy</a:t>
            </a:r>
          </a:p>
          <a:p>
            <a:pPr marL="285750" indent="-285750">
              <a:lnSpc>
                <a:spcPct val="150000"/>
              </a:lnSpc>
              <a:buFont typeface="Arial" panose="020B0604020202020204" pitchFamily="34" charset="0"/>
              <a:buChar char="•"/>
            </a:pPr>
            <a:r>
              <a:rPr lang="en-IE" sz="2000" dirty="0"/>
              <a:t>Impact of </a:t>
            </a:r>
            <a:r>
              <a:rPr lang="en-IE" sz="2000" b="1" dirty="0"/>
              <a:t>Russian winter</a:t>
            </a:r>
          </a:p>
          <a:p>
            <a:pPr marL="285750" indent="-285750">
              <a:lnSpc>
                <a:spcPct val="150000"/>
              </a:lnSpc>
              <a:buFont typeface="Arial" panose="020B0604020202020204" pitchFamily="34" charset="0"/>
              <a:buChar char="•"/>
            </a:pPr>
            <a:r>
              <a:rPr lang="en-IE" sz="2000" b="1" dirty="0"/>
              <a:t>Battle of Stalingrad </a:t>
            </a:r>
            <a:r>
              <a:rPr lang="en-IE" sz="2000" dirty="0"/>
              <a:t>– </a:t>
            </a:r>
            <a:r>
              <a:rPr lang="en-IE" sz="2000" b="1" dirty="0"/>
              <a:t>a turning point</a:t>
            </a:r>
          </a:p>
        </p:txBody>
      </p:sp>
      <p:grpSp>
        <p:nvGrpSpPr>
          <p:cNvPr id="3" name="Group 2"/>
          <p:cNvGrpSpPr/>
          <p:nvPr/>
        </p:nvGrpSpPr>
        <p:grpSpPr>
          <a:xfrm>
            <a:off x="10775956" y="2819063"/>
            <a:ext cx="1218106" cy="2094744"/>
            <a:chOff x="10775956" y="2819063"/>
            <a:chExt cx="1218106" cy="2094744"/>
          </a:xfrm>
        </p:grpSpPr>
        <p:pic>
          <p:nvPicPr>
            <p:cNvPr id="16" name="Picture 15">
              <a:extLst>
                <a:ext uri="{FF2B5EF4-FFF2-40B4-BE49-F238E27FC236}">
                  <a16:creationId xmlns:a16="http://schemas.microsoft.com/office/drawing/2014/main" id="{1ABE6209-47E3-E6AE-EDF4-1161C45CA2C6}"/>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775956" y="2819063"/>
              <a:ext cx="1218106" cy="1725412"/>
            </a:xfrm>
            <a:prstGeom prst="rect">
              <a:avLst/>
            </a:prstGeom>
          </p:spPr>
        </p:pic>
        <p:sp>
          <p:nvSpPr>
            <p:cNvPr id="17" name="TextBox 16">
              <a:extLst>
                <a:ext uri="{FF2B5EF4-FFF2-40B4-BE49-F238E27FC236}">
                  <a16:creationId xmlns:a16="http://schemas.microsoft.com/office/drawing/2014/main" id="{D4EE68B3-BE98-609E-105D-217D90546FA2}"/>
                </a:ext>
              </a:extLst>
            </p:cNvPr>
            <p:cNvSpPr txBox="1"/>
            <p:nvPr/>
          </p:nvSpPr>
          <p:spPr>
            <a:xfrm>
              <a:off x="10930006" y="4544475"/>
              <a:ext cx="910005" cy="369332"/>
            </a:xfrm>
            <a:prstGeom prst="rect">
              <a:avLst/>
            </a:prstGeom>
            <a:noFill/>
            <a:ln>
              <a:noFill/>
            </a:ln>
          </p:spPr>
          <p:txBody>
            <a:bodyPr wrap="square" rtlCol="0">
              <a:spAutoFit/>
            </a:bodyPr>
            <a:lstStyle/>
            <a:p>
              <a:pPr algn="ctr"/>
              <a:r>
                <a:rPr lang="en-IE" dirty="0"/>
                <a:t>Stalin</a:t>
              </a:r>
            </a:p>
          </p:txBody>
        </p:sp>
      </p:grpSp>
      <p:pic>
        <p:nvPicPr>
          <p:cNvPr id="2" name="Picture 1"/>
          <p:cNvPicPr>
            <a:picLocks noChangeAspect="1"/>
          </p:cNvPicPr>
          <p:nvPr/>
        </p:nvPicPr>
        <p:blipFill>
          <a:blip r:embed="rId3"/>
          <a:stretch>
            <a:fillRect/>
          </a:stretch>
        </p:blipFill>
        <p:spPr>
          <a:xfrm>
            <a:off x="5704404" y="2019300"/>
            <a:ext cx="4885654" cy="3684744"/>
          </a:xfrm>
          <a:prstGeom prst="rect">
            <a:avLst/>
          </a:prstGeom>
        </p:spPr>
      </p:pic>
    </p:spTree>
    <p:extLst>
      <p:ext uri="{BB962C8B-B14F-4D97-AF65-F5344CB8AC3E}">
        <p14:creationId xmlns:p14="http://schemas.microsoft.com/office/powerpoint/2010/main" val="353942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0252" y="946415"/>
            <a:ext cx="10177491" cy="4660755"/>
            <a:chOff x="450252" y="946415"/>
            <a:chExt cx="10177491" cy="4660755"/>
          </a:xfrm>
        </p:grpSpPr>
        <p:sp>
          <p:nvSpPr>
            <p:cNvPr id="8" name="Rectangle 7">
              <a:extLst>
                <a:ext uri="{FF2B5EF4-FFF2-40B4-BE49-F238E27FC236}">
                  <a16:creationId xmlns:a16="http://schemas.microsoft.com/office/drawing/2014/main" id="{6C7F4AE7-7697-4C2E-ADC3-373A720F0A00}"/>
                </a:ext>
              </a:extLst>
            </p:cNvPr>
            <p:cNvSpPr/>
            <p:nvPr/>
          </p:nvSpPr>
          <p:spPr>
            <a:xfrm>
              <a:off x="817796" y="1404083"/>
              <a:ext cx="9809947" cy="4203087"/>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9" name="TextBox 8">
              <a:extLst>
                <a:ext uri="{FF2B5EF4-FFF2-40B4-BE49-F238E27FC236}">
                  <a16:creationId xmlns:a16="http://schemas.microsoft.com/office/drawing/2014/main" id="{834D9B6F-BC29-4765-A16F-E7CBD9C02F13}"/>
                </a:ext>
              </a:extLst>
            </p:cNvPr>
            <p:cNvSpPr txBox="1"/>
            <p:nvPr/>
          </p:nvSpPr>
          <p:spPr>
            <a:xfrm>
              <a:off x="1408138" y="1404083"/>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10" name="Picture 9"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0252" y="946415"/>
              <a:ext cx="1086781" cy="1086781"/>
            </a:xfrm>
            <a:prstGeom prst="rect">
              <a:avLst/>
            </a:prstGeom>
          </p:spPr>
        </p:pic>
      </p:grpSp>
      <p:sp>
        <p:nvSpPr>
          <p:cNvPr id="11" name="TextBox 10">
            <a:extLst>
              <a:ext uri="{FF2B5EF4-FFF2-40B4-BE49-F238E27FC236}">
                <a16:creationId xmlns:a16="http://schemas.microsoft.com/office/drawing/2014/main" id="{6D04AFB4-E4D1-487E-BA0B-11527D6D612F}"/>
              </a:ext>
            </a:extLst>
          </p:cNvPr>
          <p:cNvSpPr txBox="1"/>
          <p:nvPr/>
        </p:nvSpPr>
        <p:spPr>
          <a:xfrm>
            <a:off x="1367273" y="2033196"/>
            <a:ext cx="9375112" cy="3416320"/>
          </a:xfrm>
          <a:prstGeom prst="rect">
            <a:avLst/>
          </a:prstGeom>
          <a:noFill/>
        </p:spPr>
        <p:txBody>
          <a:bodyPr wrap="square">
            <a:spAutoFit/>
          </a:bodyPr>
          <a:lstStyle/>
          <a:p>
            <a:pPr marL="342900" indent="-342900">
              <a:buClr>
                <a:srgbClr val="11AD9A"/>
              </a:buClr>
              <a:buFont typeface="+mj-lt"/>
              <a:buAutoNum type="arabicPeriod"/>
            </a:pPr>
            <a:r>
              <a:rPr lang="en-US" sz="2400" dirty="0"/>
              <a:t>Why did Hitler send Rommel to North Africa?</a:t>
            </a:r>
            <a:endParaRPr lang="en-IE" sz="2400" dirty="0"/>
          </a:p>
          <a:p>
            <a:pPr marL="342900" indent="-342900">
              <a:buClr>
                <a:srgbClr val="11AD9A"/>
              </a:buClr>
              <a:buFont typeface="+mj-lt"/>
              <a:buAutoNum type="arabicPeriod"/>
            </a:pPr>
            <a:r>
              <a:rPr lang="en-US" sz="2400" dirty="0"/>
              <a:t>Who fought in the Battle of El Alamein?</a:t>
            </a:r>
          </a:p>
          <a:p>
            <a:pPr marL="342900" indent="-342900">
              <a:buClr>
                <a:srgbClr val="11AD9A"/>
              </a:buClr>
              <a:buFont typeface="+mj-lt"/>
              <a:buAutoNum type="arabicPeriod"/>
            </a:pPr>
            <a:r>
              <a:rPr lang="en-US" sz="2400" dirty="0"/>
              <a:t>Why was that battle a turning point in the war?</a:t>
            </a:r>
          </a:p>
          <a:p>
            <a:pPr marL="342900" indent="-342900">
              <a:buClr>
                <a:srgbClr val="11AD9A"/>
              </a:buClr>
              <a:buFont typeface="+mj-lt"/>
              <a:buAutoNum type="arabicPeriod"/>
            </a:pPr>
            <a:r>
              <a:rPr lang="en-US" sz="2400" dirty="0"/>
              <a:t>What was Operation Barbarossa?</a:t>
            </a:r>
          </a:p>
          <a:p>
            <a:pPr marL="342900" indent="-342900">
              <a:buClr>
                <a:srgbClr val="11AD9A"/>
              </a:buClr>
              <a:buFont typeface="+mj-lt"/>
              <a:buAutoNum type="arabicPeriod"/>
            </a:pPr>
            <a:r>
              <a:rPr lang="en-US" sz="2400" dirty="0"/>
              <a:t>What was the three-pronged attack made by the Germans on Soviet Russia?</a:t>
            </a:r>
          </a:p>
          <a:p>
            <a:pPr marL="342900" indent="-342900">
              <a:buClr>
                <a:srgbClr val="11AD9A"/>
              </a:buClr>
              <a:buFont typeface="+mj-lt"/>
              <a:buAutoNum type="arabicPeriod"/>
            </a:pPr>
            <a:r>
              <a:rPr lang="en-US" sz="2400" dirty="0"/>
              <a:t>What role did Stalin play in the war?</a:t>
            </a:r>
          </a:p>
          <a:p>
            <a:pPr marL="342900" indent="-342900">
              <a:buClr>
                <a:srgbClr val="11AD9A"/>
              </a:buClr>
              <a:buFont typeface="+mj-lt"/>
              <a:buAutoNum type="arabicPeriod"/>
            </a:pPr>
            <a:r>
              <a:rPr lang="en-US" sz="2400" dirty="0"/>
              <a:t>What was the scorched-earth policy?</a:t>
            </a:r>
          </a:p>
          <a:p>
            <a:pPr marL="342900" indent="-342900">
              <a:buClr>
                <a:srgbClr val="11AD9A"/>
              </a:buClr>
              <a:buFont typeface="+mj-lt"/>
              <a:buAutoNum type="arabicPeriod"/>
            </a:pPr>
            <a:r>
              <a:rPr lang="en-US" sz="2400" dirty="0"/>
              <a:t>Why was the Battle of Stalingrad a turning point in the war?</a:t>
            </a:r>
          </a:p>
        </p:txBody>
      </p:sp>
    </p:spTree>
    <p:extLst>
      <p:ext uri="{BB962C8B-B14F-4D97-AF65-F5344CB8AC3E}">
        <p14:creationId xmlns:p14="http://schemas.microsoft.com/office/powerpoint/2010/main" val="3924808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89C5B50-D41E-4EBB-A16F-9B11A2D524BB}"/>
              </a:ext>
            </a:extLst>
          </p:cNvPr>
          <p:cNvSpPr txBox="1"/>
          <p:nvPr/>
        </p:nvSpPr>
        <p:spPr>
          <a:xfrm>
            <a:off x="533400" y="853941"/>
            <a:ext cx="11658600" cy="707886"/>
          </a:xfrm>
          <a:prstGeom prst="rect">
            <a:avLst/>
          </a:prstGeom>
          <a:noFill/>
        </p:spPr>
        <p:txBody>
          <a:bodyPr wrap="square">
            <a:spAutoFit/>
          </a:bodyPr>
          <a:lstStyle/>
          <a:p>
            <a:r>
              <a:rPr lang="en-US" sz="4000" b="1" dirty="0">
                <a:solidFill>
                  <a:srgbClr val="FFC000"/>
                </a:solidFill>
              </a:rPr>
              <a:t>America Joined the War – A Turning Point</a:t>
            </a:r>
          </a:p>
        </p:txBody>
      </p:sp>
      <p:sp>
        <p:nvSpPr>
          <p:cNvPr id="5" name="TextBox 4">
            <a:extLst>
              <a:ext uri="{FF2B5EF4-FFF2-40B4-BE49-F238E27FC236}">
                <a16:creationId xmlns:a16="http://schemas.microsoft.com/office/drawing/2014/main" id="{4A985D61-9309-074C-892D-B117CFEBEFB4}"/>
              </a:ext>
            </a:extLst>
          </p:cNvPr>
          <p:cNvSpPr txBox="1"/>
          <p:nvPr/>
        </p:nvSpPr>
        <p:spPr>
          <a:xfrm>
            <a:off x="682117" y="1907765"/>
            <a:ext cx="4614004" cy="313932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200" dirty="0"/>
              <a:t>Japanese bombing of </a:t>
            </a:r>
            <a:r>
              <a:rPr lang="en-IE" sz="2200" b="1" dirty="0"/>
              <a:t>Pearl Harbour</a:t>
            </a:r>
            <a:r>
              <a:rPr lang="en-IE" sz="2200" dirty="0"/>
              <a:t> in Hawaii</a:t>
            </a:r>
          </a:p>
          <a:p>
            <a:pPr marL="285750" indent="-285750">
              <a:lnSpc>
                <a:spcPct val="150000"/>
              </a:lnSpc>
              <a:buFont typeface="Arial" panose="020B0604020202020204" pitchFamily="34" charset="0"/>
              <a:buChar char="•"/>
            </a:pPr>
            <a:r>
              <a:rPr lang="en-IE" sz="2200" dirty="0"/>
              <a:t>Main part of US fleet escaped</a:t>
            </a:r>
          </a:p>
          <a:p>
            <a:pPr marL="285750" indent="-285750">
              <a:lnSpc>
                <a:spcPct val="150000"/>
              </a:lnSpc>
              <a:buFont typeface="Arial" panose="020B0604020202020204" pitchFamily="34" charset="0"/>
              <a:buChar char="•"/>
            </a:pPr>
            <a:r>
              <a:rPr lang="en-IE" sz="2200" dirty="0"/>
              <a:t>Hitler </a:t>
            </a:r>
            <a:r>
              <a:rPr lang="en-IE" sz="2200" b="1" dirty="0"/>
              <a:t>declared war </a:t>
            </a:r>
            <a:r>
              <a:rPr lang="en-IE" sz="2200" dirty="0"/>
              <a:t>on America</a:t>
            </a:r>
          </a:p>
          <a:p>
            <a:pPr marL="285750" indent="-285750">
              <a:lnSpc>
                <a:spcPct val="150000"/>
              </a:lnSpc>
              <a:buFont typeface="Arial" panose="020B0604020202020204" pitchFamily="34" charset="0"/>
              <a:buChar char="•"/>
            </a:pPr>
            <a:r>
              <a:rPr lang="en-IE" sz="2200" dirty="0"/>
              <a:t>US entry to WWII – a </a:t>
            </a:r>
            <a:r>
              <a:rPr lang="en-IE" sz="2200" b="1" dirty="0"/>
              <a:t>major turning point in the war</a:t>
            </a:r>
          </a:p>
        </p:txBody>
      </p:sp>
      <p:pic>
        <p:nvPicPr>
          <p:cNvPr id="9" name="Picture 8">
            <a:extLst>
              <a:ext uri="{FF2B5EF4-FFF2-40B4-BE49-F238E27FC236}">
                <a16:creationId xmlns:a16="http://schemas.microsoft.com/office/drawing/2014/main" id="{E04FE07A-8B36-4559-92C7-AB34A752523A}"/>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752235" y="2382058"/>
            <a:ext cx="2576467" cy="3009313"/>
          </a:xfrm>
          <a:prstGeom prst="rect">
            <a:avLst/>
          </a:prstGeom>
        </p:spPr>
      </p:pic>
      <p:grpSp>
        <p:nvGrpSpPr>
          <p:cNvPr id="2" name="Group 1"/>
          <p:cNvGrpSpPr/>
          <p:nvPr/>
        </p:nvGrpSpPr>
        <p:grpSpPr>
          <a:xfrm>
            <a:off x="5812802" y="2382058"/>
            <a:ext cx="2265550" cy="2152636"/>
            <a:chOff x="5812802" y="2382058"/>
            <a:chExt cx="2265550" cy="2152636"/>
          </a:xfrm>
        </p:grpSpPr>
        <p:pic>
          <p:nvPicPr>
            <p:cNvPr id="6" name="Picture 5">
              <a:extLst>
                <a:ext uri="{FF2B5EF4-FFF2-40B4-BE49-F238E27FC236}">
                  <a16:creationId xmlns:a16="http://schemas.microsoft.com/office/drawing/2014/main" id="{4480B18F-B31E-41EB-9B41-D08FF93CF72E}"/>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812802" y="2382058"/>
              <a:ext cx="2265550" cy="1783304"/>
            </a:xfrm>
            <a:prstGeom prst="rect">
              <a:avLst/>
            </a:prstGeom>
          </p:spPr>
        </p:pic>
        <p:sp>
          <p:nvSpPr>
            <p:cNvPr id="10" name="TextBox 9">
              <a:extLst>
                <a:ext uri="{FF2B5EF4-FFF2-40B4-BE49-F238E27FC236}">
                  <a16:creationId xmlns:a16="http://schemas.microsoft.com/office/drawing/2014/main" id="{6F89ED2C-11A6-EE4A-A796-399E7145E1DA}"/>
                </a:ext>
              </a:extLst>
            </p:cNvPr>
            <p:cNvSpPr txBox="1"/>
            <p:nvPr/>
          </p:nvSpPr>
          <p:spPr>
            <a:xfrm>
              <a:off x="6332798" y="4165362"/>
              <a:ext cx="1225558" cy="369332"/>
            </a:xfrm>
            <a:prstGeom prst="rect">
              <a:avLst/>
            </a:prstGeom>
            <a:noFill/>
            <a:ln>
              <a:noFill/>
            </a:ln>
          </p:spPr>
          <p:txBody>
            <a:bodyPr wrap="square" rtlCol="0">
              <a:spAutoFit/>
            </a:bodyPr>
            <a:lstStyle/>
            <a:p>
              <a:pPr algn="ctr"/>
              <a:r>
                <a:rPr lang="en-IE" dirty="0"/>
                <a:t>Roosevelt</a:t>
              </a:r>
            </a:p>
          </p:txBody>
        </p:sp>
      </p:grpSp>
      <p:sp>
        <p:nvSpPr>
          <p:cNvPr id="11" name="TextBox 10">
            <a:extLst>
              <a:ext uri="{FF2B5EF4-FFF2-40B4-BE49-F238E27FC236}">
                <a16:creationId xmlns:a16="http://schemas.microsoft.com/office/drawing/2014/main" id="{20650F44-4533-BCAF-401C-08FADC1917F6}"/>
              </a:ext>
            </a:extLst>
          </p:cNvPr>
          <p:cNvSpPr txBox="1"/>
          <p:nvPr/>
        </p:nvSpPr>
        <p:spPr>
          <a:xfrm>
            <a:off x="9194380" y="5391371"/>
            <a:ext cx="1692176" cy="646331"/>
          </a:xfrm>
          <a:prstGeom prst="rect">
            <a:avLst/>
          </a:prstGeom>
          <a:noFill/>
          <a:ln>
            <a:noFill/>
          </a:ln>
        </p:spPr>
        <p:txBody>
          <a:bodyPr wrap="square" rtlCol="0">
            <a:spAutoFit/>
          </a:bodyPr>
          <a:lstStyle/>
          <a:p>
            <a:pPr algn="ctr"/>
            <a:r>
              <a:rPr lang="en-IE" dirty="0"/>
              <a:t>Damage at Pearl Harbour</a:t>
            </a:r>
          </a:p>
        </p:txBody>
      </p:sp>
    </p:spTree>
    <p:extLst>
      <p:ext uri="{BB962C8B-B14F-4D97-AF65-F5344CB8AC3E}">
        <p14:creationId xmlns:p14="http://schemas.microsoft.com/office/powerpoint/2010/main" val="1546191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89C5B50-D41E-4EBB-A16F-9B11A2D524BB}"/>
              </a:ext>
            </a:extLst>
          </p:cNvPr>
          <p:cNvSpPr txBox="1"/>
          <p:nvPr/>
        </p:nvSpPr>
        <p:spPr>
          <a:xfrm>
            <a:off x="533400" y="646821"/>
            <a:ext cx="11658600" cy="707886"/>
          </a:xfrm>
          <a:prstGeom prst="rect">
            <a:avLst/>
          </a:prstGeom>
          <a:noFill/>
        </p:spPr>
        <p:txBody>
          <a:bodyPr wrap="square">
            <a:spAutoFit/>
          </a:bodyPr>
          <a:lstStyle/>
          <a:p>
            <a:r>
              <a:rPr lang="en-US" sz="4000" b="1" dirty="0">
                <a:solidFill>
                  <a:srgbClr val="FFC000"/>
                </a:solidFill>
              </a:rPr>
              <a:t>The War at Sea: The Battle of The Atlantic</a:t>
            </a:r>
          </a:p>
        </p:txBody>
      </p:sp>
      <p:sp>
        <p:nvSpPr>
          <p:cNvPr id="9" name="TextBox 8">
            <a:extLst>
              <a:ext uri="{FF2B5EF4-FFF2-40B4-BE49-F238E27FC236}">
                <a16:creationId xmlns:a16="http://schemas.microsoft.com/office/drawing/2014/main" id="{B32CF660-E76A-B34B-B1A5-0E17EF4E969F}"/>
              </a:ext>
            </a:extLst>
          </p:cNvPr>
          <p:cNvSpPr txBox="1"/>
          <p:nvPr/>
        </p:nvSpPr>
        <p:spPr>
          <a:xfrm>
            <a:off x="533400" y="1511094"/>
            <a:ext cx="4664330" cy="415498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200" dirty="0"/>
              <a:t>America the </a:t>
            </a:r>
            <a:r>
              <a:rPr lang="en-IE" sz="2200" b="1" dirty="0"/>
              <a:t>‘arsenal of democracy’</a:t>
            </a:r>
          </a:p>
          <a:p>
            <a:pPr marL="285750" indent="-285750">
              <a:lnSpc>
                <a:spcPct val="150000"/>
              </a:lnSpc>
              <a:buFont typeface="Arial" panose="020B0604020202020204" pitchFamily="34" charset="0"/>
              <a:buChar char="•"/>
            </a:pPr>
            <a:r>
              <a:rPr lang="en-IE" sz="2200" dirty="0"/>
              <a:t>American supplies to Britain</a:t>
            </a:r>
          </a:p>
          <a:p>
            <a:pPr marL="285750" indent="-285750">
              <a:lnSpc>
                <a:spcPct val="150000"/>
              </a:lnSpc>
              <a:buFont typeface="Arial" panose="020B0604020202020204" pitchFamily="34" charset="0"/>
              <a:buChar char="•"/>
            </a:pPr>
            <a:r>
              <a:rPr lang="en-IE" sz="2200" dirty="0"/>
              <a:t>Supplies also from Commonwealth countries </a:t>
            </a:r>
          </a:p>
          <a:p>
            <a:pPr marL="285750" indent="-285750">
              <a:lnSpc>
                <a:spcPct val="150000"/>
              </a:lnSpc>
              <a:buFont typeface="Arial" panose="020B0604020202020204" pitchFamily="34" charset="0"/>
              <a:buChar char="•"/>
            </a:pPr>
            <a:r>
              <a:rPr lang="en-IE" sz="2200" dirty="0"/>
              <a:t>German </a:t>
            </a:r>
            <a:r>
              <a:rPr lang="en-IE" sz="2200" b="1" dirty="0"/>
              <a:t>wolfpack attacks</a:t>
            </a:r>
          </a:p>
          <a:p>
            <a:pPr marL="285750" indent="-285750">
              <a:lnSpc>
                <a:spcPct val="150000"/>
              </a:lnSpc>
              <a:buFont typeface="Arial" panose="020B0604020202020204" pitchFamily="34" charset="0"/>
              <a:buChar char="•"/>
            </a:pPr>
            <a:r>
              <a:rPr lang="en-IE" sz="2200" dirty="0"/>
              <a:t>Allied use of </a:t>
            </a:r>
            <a:r>
              <a:rPr lang="en-IE" sz="2200" b="1" dirty="0"/>
              <a:t>convoys</a:t>
            </a:r>
          </a:p>
          <a:p>
            <a:pPr marL="285750" indent="-285750">
              <a:lnSpc>
                <a:spcPct val="150000"/>
              </a:lnSpc>
              <a:buFont typeface="Arial" panose="020B0604020202020204" pitchFamily="34" charset="0"/>
              <a:buChar char="•"/>
            </a:pPr>
            <a:r>
              <a:rPr lang="en-IE" sz="2200" b="1" dirty="0"/>
              <a:t>Allies won </a:t>
            </a:r>
            <a:r>
              <a:rPr lang="en-IE" sz="2200" dirty="0"/>
              <a:t>the war at sea – why?</a:t>
            </a:r>
          </a:p>
          <a:p>
            <a:pPr marL="285750" indent="-285750">
              <a:lnSpc>
                <a:spcPct val="150000"/>
              </a:lnSpc>
              <a:buFont typeface="Arial" panose="020B0604020202020204" pitchFamily="34" charset="0"/>
              <a:buChar char="•"/>
            </a:pPr>
            <a:r>
              <a:rPr lang="en-IE" sz="2200" dirty="0"/>
              <a:t>Another</a:t>
            </a:r>
            <a:r>
              <a:rPr lang="en-IE" sz="2200" b="1" dirty="0"/>
              <a:t> turning point in the war</a:t>
            </a:r>
          </a:p>
        </p:txBody>
      </p:sp>
      <p:pic>
        <p:nvPicPr>
          <p:cNvPr id="10" name="Picture 9">
            <a:extLst>
              <a:ext uri="{FF2B5EF4-FFF2-40B4-BE49-F238E27FC236}">
                <a16:creationId xmlns:a16="http://schemas.microsoft.com/office/drawing/2014/main" id="{0293D346-2FF8-4C3B-944D-1F673CCB200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922947" y="4270693"/>
            <a:ext cx="4836343" cy="2423209"/>
          </a:xfrm>
          <a:prstGeom prst="rect">
            <a:avLst/>
          </a:prstGeom>
        </p:spPr>
      </p:pic>
      <p:grpSp>
        <p:nvGrpSpPr>
          <p:cNvPr id="2" name="Group 1"/>
          <p:cNvGrpSpPr/>
          <p:nvPr/>
        </p:nvGrpSpPr>
        <p:grpSpPr>
          <a:xfrm>
            <a:off x="7453101" y="1269367"/>
            <a:ext cx="4254249" cy="2688551"/>
            <a:chOff x="7453101" y="1269367"/>
            <a:chExt cx="4254249" cy="2688551"/>
          </a:xfrm>
        </p:grpSpPr>
        <p:pic>
          <p:nvPicPr>
            <p:cNvPr id="14" name="Picture 13">
              <a:extLst>
                <a:ext uri="{FF2B5EF4-FFF2-40B4-BE49-F238E27FC236}">
                  <a16:creationId xmlns:a16="http://schemas.microsoft.com/office/drawing/2014/main" id="{2661D169-94C1-4231-A4A0-723444E1C6E6}"/>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7453101" y="1269367"/>
              <a:ext cx="4254249" cy="2319219"/>
            </a:xfrm>
            <a:prstGeom prst="rect">
              <a:avLst/>
            </a:prstGeom>
          </p:spPr>
        </p:pic>
        <p:sp>
          <p:nvSpPr>
            <p:cNvPr id="15" name="TextBox 14">
              <a:extLst>
                <a:ext uri="{FF2B5EF4-FFF2-40B4-BE49-F238E27FC236}">
                  <a16:creationId xmlns:a16="http://schemas.microsoft.com/office/drawing/2014/main" id="{3B356EAB-E4C7-BE83-9474-37A7137754C6}"/>
                </a:ext>
              </a:extLst>
            </p:cNvPr>
            <p:cNvSpPr txBox="1"/>
            <p:nvPr/>
          </p:nvSpPr>
          <p:spPr>
            <a:xfrm>
              <a:off x="8672678" y="3588586"/>
              <a:ext cx="1815094" cy="369332"/>
            </a:xfrm>
            <a:prstGeom prst="rect">
              <a:avLst/>
            </a:prstGeom>
            <a:noFill/>
          </p:spPr>
          <p:txBody>
            <a:bodyPr wrap="square" rtlCol="0">
              <a:spAutoFit/>
            </a:bodyPr>
            <a:lstStyle/>
            <a:p>
              <a:pPr algn="ctr"/>
              <a:r>
                <a:rPr lang="en-IE" dirty="0"/>
                <a:t>German U-boat</a:t>
              </a:r>
            </a:p>
          </p:txBody>
        </p:sp>
      </p:grpSp>
    </p:spTree>
    <p:extLst>
      <p:ext uri="{BB962C8B-B14F-4D97-AF65-F5344CB8AC3E}">
        <p14:creationId xmlns:p14="http://schemas.microsoft.com/office/powerpoint/2010/main" val="2729935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9C5B50-D41E-4EBB-A16F-9B11A2D524BB}"/>
              </a:ext>
            </a:extLst>
          </p:cNvPr>
          <p:cNvSpPr txBox="1"/>
          <p:nvPr/>
        </p:nvSpPr>
        <p:spPr>
          <a:xfrm>
            <a:off x="533400" y="690772"/>
            <a:ext cx="11658600" cy="707886"/>
          </a:xfrm>
          <a:prstGeom prst="rect">
            <a:avLst/>
          </a:prstGeom>
          <a:noFill/>
        </p:spPr>
        <p:txBody>
          <a:bodyPr wrap="square">
            <a:spAutoFit/>
          </a:bodyPr>
          <a:lstStyle/>
          <a:p>
            <a:r>
              <a:rPr lang="en-US" sz="4000" b="1" dirty="0">
                <a:solidFill>
                  <a:srgbClr val="FFC000"/>
                </a:solidFill>
              </a:rPr>
              <a:t>War in the Air</a:t>
            </a:r>
          </a:p>
        </p:txBody>
      </p:sp>
      <p:sp>
        <p:nvSpPr>
          <p:cNvPr id="5" name="TextBox 4">
            <a:extLst>
              <a:ext uri="{FF2B5EF4-FFF2-40B4-BE49-F238E27FC236}">
                <a16:creationId xmlns:a16="http://schemas.microsoft.com/office/drawing/2014/main" id="{B8279730-D969-114A-821D-161D601658FE}"/>
              </a:ext>
            </a:extLst>
          </p:cNvPr>
          <p:cNvSpPr txBox="1"/>
          <p:nvPr/>
        </p:nvSpPr>
        <p:spPr>
          <a:xfrm>
            <a:off x="620958" y="1532915"/>
            <a:ext cx="4726112" cy="470898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000" b="1" dirty="0"/>
              <a:t>Bombing raids on German cities</a:t>
            </a:r>
            <a:r>
              <a:rPr lang="en-IE" sz="2000" dirty="0"/>
              <a:t>, e.g. Hamburg, Berlin, industrial cities of Ruhr, Dresden</a:t>
            </a:r>
          </a:p>
          <a:p>
            <a:pPr marL="285750" indent="-285750">
              <a:lnSpc>
                <a:spcPct val="150000"/>
              </a:lnSpc>
              <a:buFont typeface="Arial" panose="020B0604020202020204" pitchFamily="34" charset="0"/>
              <a:buChar char="•"/>
            </a:pPr>
            <a:r>
              <a:rPr lang="en-IE" sz="2000" b="1" dirty="0"/>
              <a:t>War production </a:t>
            </a:r>
            <a:r>
              <a:rPr lang="en-IE" sz="2000" dirty="0"/>
              <a:t>disrupted</a:t>
            </a:r>
          </a:p>
          <a:p>
            <a:pPr marL="285750" indent="-285750">
              <a:lnSpc>
                <a:spcPct val="150000"/>
              </a:lnSpc>
              <a:buFont typeface="Arial" panose="020B0604020202020204" pitchFamily="34" charset="0"/>
              <a:buChar char="•"/>
            </a:pPr>
            <a:r>
              <a:rPr lang="en-IE" sz="2000" b="1" dirty="0"/>
              <a:t>Flying Fortresses, Lancaster bombers</a:t>
            </a:r>
          </a:p>
          <a:p>
            <a:pPr marL="285750" indent="-285750">
              <a:lnSpc>
                <a:spcPct val="150000"/>
              </a:lnSpc>
              <a:buFont typeface="Arial" panose="020B0604020202020204" pitchFamily="34" charset="0"/>
              <a:buChar char="•"/>
            </a:pPr>
            <a:r>
              <a:rPr lang="en-IE" sz="2000" dirty="0"/>
              <a:t>German use of </a:t>
            </a:r>
            <a:r>
              <a:rPr lang="en-IE" sz="2000" b="1" dirty="0"/>
              <a:t>V1 flying bombs, V2 rockets</a:t>
            </a:r>
          </a:p>
          <a:p>
            <a:pPr marL="285750" indent="-285750">
              <a:lnSpc>
                <a:spcPct val="150000"/>
              </a:lnSpc>
              <a:buFont typeface="Arial" panose="020B0604020202020204" pitchFamily="34" charset="0"/>
              <a:buChar char="•"/>
            </a:pPr>
            <a:r>
              <a:rPr lang="en-IE" sz="2000" dirty="0"/>
              <a:t>Too late in the war</a:t>
            </a:r>
          </a:p>
          <a:p>
            <a:pPr marL="285750" indent="-285750">
              <a:lnSpc>
                <a:spcPct val="150000"/>
              </a:lnSpc>
              <a:buFont typeface="Arial" panose="020B0604020202020204" pitchFamily="34" charset="0"/>
              <a:buChar char="•"/>
            </a:pPr>
            <a:r>
              <a:rPr lang="en-IE" sz="2000" b="1" dirty="0"/>
              <a:t>Allies won </a:t>
            </a:r>
            <a:r>
              <a:rPr lang="en-IE" sz="2000" dirty="0"/>
              <a:t>the war in the air</a:t>
            </a:r>
          </a:p>
          <a:p>
            <a:pPr marL="285750" indent="-285750">
              <a:lnSpc>
                <a:spcPct val="150000"/>
              </a:lnSpc>
              <a:buFont typeface="Arial" panose="020B0604020202020204" pitchFamily="34" charset="0"/>
              <a:buChar char="•"/>
            </a:pPr>
            <a:r>
              <a:rPr lang="en-IE" sz="2000" dirty="0"/>
              <a:t>Another </a:t>
            </a:r>
            <a:r>
              <a:rPr lang="en-IE" sz="2000" b="1" dirty="0"/>
              <a:t>turning point in the war</a:t>
            </a:r>
          </a:p>
        </p:txBody>
      </p:sp>
      <p:grpSp>
        <p:nvGrpSpPr>
          <p:cNvPr id="2" name="Group 1"/>
          <p:cNvGrpSpPr/>
          <p:nvPr/>
        </p:nvGrpSpPr>
        <p:grpSpPr>
          <a:xfrm>
            <a:off x="6190180" y="1206101"/>
            <a:ext cx="5633924" cy="2747922"/>
            <a:chOff x="6190180" y="1206101"/>
            <a:chExt cx="5633924" cy="2747922"/>
          </a:xfrm>
        </p:grpSpPr>
        <p:pic>
          <p:nvPicPr>
            <p:cNvPr id="6" name="Picture 5">
              <a:extLst>
                <a:ext uri="{FF2B5EF4-FFF2-40B4-BE49-F238E27FC236}">
                  <a16:creationId xmlns:a16="http://schemas.microsoft.com/office/drawing/2014/main" id="{80654BCC-D688-4BB1-BC42-6FE13BB683B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955623" y="1206101"/>
              <a:ext cx="3868481" cy="2657452"/>
            </a:xfrm>
            <a:prstGeom prst="rect">
              <a:avLst/>
            </a:prstGeom>
          </p:spPr>
        </p:pic>
        <p:sp>
          <p:nvSpPr>
            <p:cNvPr id="7" name="TextBox 6">
              <a:extLst>
                <a:ext uri="{FF2B5EF4-FFF2-40B4-BE49-F238E27FC236}">
                  <a16:creationId xmlns:a16="http://schemas.microsoft.com/office/drawing/2014/main" id="{21C70FCD-29A6-A178-1611-616EEDBC139A}"/>
                </a:ext>
              </a:extLst>
            </p:cNvPr>
            <p:cNvSpPr txBox="1"/>
            <p:nvPr/>
          </p:nvSpPr>
          <p:spPr>
            <a:xfrm>
              <a:off x="6190180" y="3307692"/>
              <a:ext cx="1765443" cy="646331"/>
            </a:xfrm>
            <a:prstGeom prst="rect">
              <a:avLst/>
            </a:prstGeom>
            <a:noFill/>
          </p:spPr>
          <p:txBody>
            <a:bodyPr wrap="square" rtlCol="0">
              <a:spAutoFit/>
            </a:bodyPr>
            <a:lstStyle/>
            <a:p>
              <a:pPr algn="r"/>
              <a:r>
                <a:rPr lang="en-IE" dirty="0"/>
                <a:t>American Flying Fortresses</a:t>
              </a:r>
            </a:p>
          </p:txBody>
        </p:sp>
      </p:grpSp>
      <p:pic>
        <p:nvPicPr>
          <p:cNvPr id="8" name="Picture 7"/>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8175981" y="4044493"/>
            <a:ext cx="3427764" cy="2451198"/>
          </a:xfrm>
          <a:prstGeom prst="rect">
            <a:avLst/>
          </a:prstGeom>
        </p:spPr>
      </p:pic>
      <p:sp>
        <p:nvSpPr>
          <p:cNvPr id="3" name="TextBox 2">
            <a:extLst>
              <a:ext uri="{FF2B5EF4-FFF2-40B4-BE49-F238E27FC236}">
                <a16:creationId xmlns:a16="http://schemas.microsoft.com/office/drawing/2014/main" id="{FBC41615-979E-66AC-1B12-099644C770C3}"/>
              </a:ext>
            </a:extLst>
          </p:cNvPr>
          <p:cNvSpPr txBox="1"/>
          <p:nvPr/>
        </p:nvSpPr>
        <p:spPr>
          <a:xfrm>
            <a:off x="6439437" y="5731099"/>
            <a:ext cx="1635617" cy="646331"/>
          </a:xfrm>
          <a:prstGeom prst="rect">
            <a:avLst/>
          </a:prstGeom>
          <a:noFill/>
        </p:spPr>
        <p:txBody>
          <a:bodyPr wrap="square" rtlCol="0">
            <a:spAutoFit/>
          </a:bodyPr>
          <a:lstStyle/>
          <a:p>
            <a:pPr algn="r"/>
            <a:r>
              <a:rPr lang="en-IE" dirty="0"/>
              <a:t>Destruction of Dresden</a:t>
            </a:r>
          </a:p>
        </p:txBody>
      </p:sp>
    </p:spTree>
    <p:extLst>
      <p:ext uri="{BB962C8B-B14F-4D97-AF65-F5344CB8AC3E}">
        <p14:creationId xmlns:p14="http://schemas.microsoft.com/office/powerpoint/2010/main" val="4153451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9C5B50-D41E-4EBB-A16F-9B11A2D524BB}"/>
              </a:ext>
            </a:extLst>
          </p:cNvPr>
          <p:cNvSpPr txBox="1"/>
          <p:nvPr/>
        </p:nvSpPr>
        <p:spPr>
          <a:xfrm>
            <a:off x="533400" y="751154"/>
            <a:ext cx="11658600" cy="707886"/>
          </a:xfrm>
          <a:prstGeom prst="rect">
            <a:avLst/>
          </a:prstGeom>
          <a:noFill/>
        </p:spPr>
        <p:txBody>
          <a:bodyPr wrap="square">
            <a:spAutoFit/>
          </a:bodyPr>
          <a:lstStyle/>
          <a:p>
            <a:r>
              <a:rPr lang="en-US" sz="4000" b="1" dirty="0">
                <a:solidFill>
                  <a:srgbClr val="FFC000"/>
                </a:solidFill>
              </a:rPr>
              <a:t>Nazi-Controlled Europe</a:t>
            </a:r>
          </a:p>
        </p:txBody>
      </p:sp>
      <p:sp>
        <p:nvSpPr>
          <p:cNvPr id="6" name="TextBox 5">
            <a:extLst>
              <a:ext uri="{FF2B5EF4-FFF2-40B4-BE49-F238E27FC236}">
                <a16:creationId xmlns:a16="http://schemas.microsoft.com/office/drawing/2014/main" id="{BAE9C97E-200A-6722-B8AE-ECA129E3DE03}"/>
              </a:ext>
            </a:extLst>
          </p:cNvPr>
          <p:cNvSpPr txBox="1"/>
          <p:nvPr/>
        </p:nvSpPr>
        <p:spPr>
          <a:xfrm>
            <a:off x="533400" y="1459040"/>
            <a:ext cx="4774187" cy="531004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1900" b="1" dirty="0"/>
              <a:t>SS</a:t>
            </a:r>
            <a:r>
              <a:rPr lang="en-IE" sz="1900" dirty="0"/>
              <a:t> and </a:t>
            </a:r>
            <a:r>
              <a:rPr lang="en-IE" sz="1900" b="1" dirty="0"/>
              <a:t>Gestapo</a:t>
            </a:r>
            <a:r>
              <a:rPr lang="en-IE" sz="1900" dirty="0"/>
              <a:t> enforced Nazi-rule</a:t>
            </a:r>
          </a:p>
          <a:p>
            <a:pPr marL="285750" indent="-285750">
              <a:lnSpc>
                <a:spcPct val="150000"/>
              </a:lnSpc>
              <a:buFont typeface="Arial" panose="020B0604020202020204" pitchFamily="34" charset="0"/>
              <a:buChar char="•"/>
            </a:pPr>
            <a:r>
              <a:rPr lang="en-IE" sz="1900" b="1" dirty="0"/>
              <a:t>7.5 million </a:t>
            </a:r>
            <a:r>
              <a:rPr lang="en-IE" sz="1900" dirty="0"/>
              <a:t>foreign workers used as </a:t>
            </a:r>
            <a:r>
              <a:rPr lang="en-IE" sz="1900" b="1" dirty="0"/>
              <a:t>slave labour</a:t>
            </a:r>
          </a:p>
          <a:p>
            <a:pPr marL="285750" indent="-285750">
              <a:lnSpc>
                <a:spcPct val="150000"/>
              </a:lnSpc>
              <a:buFont typeface="Arial" panose="020B0604020202020204" pitchFamily="34" charset="0"/>
              <a:buChar char="•"/>
            </a:pPr>
            <a:r>
              <a:rPr lang="en-IE" sz="1900" dirty="0"/>
              <a:t>Hitler’s </a:t>
            </a:r>
            <a:r>
              <a:rPr lang="en-IE" sz="1900" b="1" dirty="0"/>
              <a:t>Final Solution </a:t>
            </a:r>
            <a:r>
              <a:rPr lang="en-IE" sz="1900" dirty="0"/>
              <a:t>– plan to eliminate Jews</a:t>
            </a:r>
          </a:p>
          <a:p>
            <a:pPr marL="285750" indent="-285750">
              <a:lnSpc>
                <a:spcPct val="150000"/>
              </a:lnSpc>
              <a:buFont typeface="Arial" panose="020B0604020202020204" pitchFamily="34" charset="0"/>
              <a:buChar char="•"/>
            </a:pPr>
            <a:r>
              <a:rPr lang="en-IE" sz="1900" dirty="0"/>
              <a:t>6 million Jews killed in the </a:t>
            </a:r>
            <a:r>
              <a:rPr lang="en-IE" sz="1900" b="1" dirty="0"/>
              <a:t>Holocaust</a:t>
            </a:r>
          </a:p>
          <a:p>
            <a:pPr marL="285750" indent="-285750">
              <a:lnSpc>
                <a:spcPct val="150000"/>
              </a:lnSpc>
              <a:buFont typeface="Arial" panose="020B0604020202020204" pitchFamily="34" charset="0"/>
              <a:buChar char="•"/>
            </a:pPr>
            <a:r>
              <a:rPr lang="en-IE" sz="1900" dirty="0"/>
              <a:t>Some </a:t>
            </a:r>
            <a:r>
              <a:rPr lang="en-IE" sz="1900" b="1" dirty="0"/>
              <a:t>active resistance </a:t>
            </a:r>
            <a:r>
              <a:rPr lang="en-IE" sz="1900" dirty="0"/>
              <a:t>to Hitler and Nazis in certain countries – spying, sabotage, ambushes</a:t>
            </a:r>
          </a:p>
          <a:p>
            <a:pPr marL="285750" indent="-285750">
              <a:lnSpc>
                <a:spcPct val="150000"/>
              </a:lnSpc>
              <a:buFont typeface="Arial" panose="020B0604020202020204" pitchFamily="34" charset="0"/>
              <a:buChar char="•"/>
            </a:pPr>
            <a:r>
              <a:rPr lang="en-GB" sz="1900" dirty="0"/>
              <a:t>Most of the continent of Europe had been conquered by Germany and its allies by 1942</a:t>
            </a:r>
            <a:endParaRPr lang="en-IE" sz="1900" dirty="0"/>
          </a:p>
        </p:txBody>
      </p:sp>
      <p:pic>
        <p:nvPicPr>
          <p:cNvPr id="2" name="Picture 1"/>
          <p:cNvPicPr>
            <a:picLocks noChangeAspect="1"/>
          </p:cNvPicPr>
          <p:nvPr/>
        </p:nvPicPr>
        <p:blipFill>
          <a:blip r:embed="rId2"/>
          <a:stretch>
            <a:fillRect/>
          </a:stretch>
        </p:blipFill>
        <p:spPr>
          <a:xfrm>
            <a:off x="5691188" y="1636010"/>
            <a:ext cx="5439874" cy="4786401"/>
          </a:xfrm>
          <a:prstGeom prst="rect">
            <a:avLst/>
          </a:prstGeom>
        </p:spPr>
      </p:pic>
    </p:spTree>
    <p:extLst>
      <p:ext uri="{BB962C8B-B14F-4D97-AF65-F5344CB8AC3E}">
        <p14:creationId xmlns:p14="http://schemas.microsoft.com/office/powerpoint/2010/main" val="1707883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1"/>
          <p:cNvGrpSpPr/>
          <p:nvPr/>
        </p:nvGrpSpPr>
        <p:grpSpPr>
          <a:xfrm>
            <a:off x="450252" y="946415"/>
            <a:ext cx="10177491" cy="4660755"/>
            <a:chOff x="450252" y="946415"/>
            <a:chExt cx="10177491" cy="4660755"/>
          </a:xfrm>
        </p:grpSpPr>
        <p:sp>
          <p:nvSpPr>
            <p:cNvPr id="23" name="Rectangle 22">
              <a:extLst>
                <a:ext uri="{FF2B5EF4-FFF2-40B4-BE49-F238E27FC236}">
                  <a16:creationId xmlns:a16="http://schemas.microsoft.com/office/drawing/2014/main" id="{6C7F4AE7-7697-4C2E-ADC3-373A720F0A00}"/>
                </a:ext>
              </a:extLst>
            </p:cNvPr>
            <p:cNvSpPr/>
            <p:nvPr/>
          </p:nvSpPr>
          <p:spPr>
            <a:xfrm>
              <a:off x="817796" y="1404083"/>
              <a:ext cx="9809947" cy="4203087"/>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24" name="TextBox 23">
              <a:extLst>
                <a:ext uri="{FF2B5EF4-FFF2-40B4-BE49-F238E27FC236}">
                  <a16:creationId xmlns:a16="http://schemas.microsoft.com/office/drawing/2014/main" id="{834D9B6F-BC29-4765-A16F-E7CBD9C02F13}"/>
                </a:ext>
              </a:extLst>
            </p:cNvPr>
            <p:cNvSpPr txBox="1"/>
            <p:nvPr/>
          </p:nvSpPr>
          <p:spPr>
            <a:xfrm>
              <a:off x="1408138" y="1404083"/>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25" name="Picture 24"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0252" y="946415"/>
              <a:ext cx="1086781" cy="1086781"/>
            </a:xfrm>
            <a:prstGeom prst="rect">
              <a:avLst/>
            </a:prstGeom>
          </p:spPr>
        </p:pic>
      </p:grpSp>
      <p:sp>
        <p:nvSpPr>
          <p:cNvPr id="26" name="TextBox 25">
            <a:extLst>
              <a:ext uri="{FF2B5EF4-FFF2-40B4-BE49-F238E27FC236}">
                <a16:creationId xmlns:a16="http://schemas.microsoft.com/office/drawing/2014/main" id="{6D04AFB4-E4D1-487E-BA0B-11527D6D612F}"/>
              </a:ext>
            </a:extLst>
          </p:cNvPr>
          <p:cNvSpPr txBox="1"/>
          <p:nvPr/>
        </p:nvSpPr>
        <p:spPr>
          <a:xfrm>
            <a:off x="1367273" y="2033196"/>
            <a:ext cx="9375112" cy="3416320"/>
          </a:xfrm>
          <a:prstGeom prst="rect">
            <a:avLst/>
          </a:prstGeom>
          <a:noFill/>
        </p:spPr>
        <p:txBody>
          <a:bodyPr wrap="square">
            <a:spAutoFit/>
          </a:bodyPr>
          <a:lstStyle/>
          <a:p>
            <a:pPr marL="342900" indent="-342900">
              <a:buClr>
                <a:srgbClr val="11AD9A"/>
              </a:buClr>
              <a:buFont typeface="+mj-lt"/>
              <a:buAutoNum type="arabicPeriod"/>
            </a:pPr>
            <a:r>
              <a:rPr lang="en-US" sz="2400" dirty="0"/>
              <a:t>What happened at Pearl </a:t>
            </a:r>
            <a:r>
              <a:rPr lang="en-US" sz="2400" dirty="0" err="1"/>
              <a:t>Harbour</a:t>
            </a:r>
            <a:r>
              <a:rPr lang="en-US" sz="2400" dirty="0"/>
              <a:t> in December 1941?</a:t>
            </a:r>
            <a:endParaRPr lang="en-IE" sz="2400" dirty="0"/>
          </a:p>
          <a:p>
            <a:pPr marL="342900" indent="-342900">
              <a:buClr>
                <a:srgbClr val="11AD9A"/>
              </a:buClr>
              <a:buFont typeface="+mj-lt"/>
              <a:buAutoNum type="arabicPeriod"/>
            </a:pPr>
            <a:r>
              <a:rPr lang="en-US" sz="2400" dirty="0"/>
              <a:t>Why was the US entry into the war another turning point?</a:t>
            </a:r>
          </a:p>
          <a:p>
            <a:pPr marL="342900" indent="-342900">
              <a:buClr>
                <a:srgbClr val="11AD9A"/>
              </a:buClr>
              <a:buFont typeface="+mj-lt"/>
              <a:buAutoNum type="arabicPeriod"/>
            </a:pPr>
            <a:r>
              <a:rPr lang="en-US" sz="2400" dirty="0"/>
              <a:t>Why was the US called the ‘arsenal of democracy’?</a:t>
            </a:r>
          </a:p>
          <a:p>
            <a:pPr marL="342900" indent="-342900">
              <a:buClr>
                <a:srgbClr val="11AD9A"/>
              </a:buClr>
              <a:buFont typeface="+mj-lt"/>
              <a:buAutoNum type="arabicPeriod"/>
            </a:pPr>
            <a:r>
              <a:rPr lang="en-US" sz="2400" dirty="0"/>
              <a:t>Explain ‘U-boats’ and ‘</a:t>
            </a:r>
            <a:r>
              <a:rPr lang="en-US" sz="2400" dirty="0" err="1"/>
              <a:t>wolfpacks</a:t>
            </a:r>
            <a:r>
              <a:rPr lang="en-US" sz="2400" dirty="0"/>
              <a:t>’.</a:t>
            </a:r>
          </a:p>
          <a:p>
            <a:pPr marL="342900" indent="-342900">
              <a:buClr>
                <a:srgbClr val="11AD9A"/>
              </a:buClr>
              <a:buFont typeface="+mj-lt"/>
              <a:buAutoNum type="arabicPeriod"/>
            </a:pPr>
            <a:r>
              <a:rPr lang="en-US" sz="2400" dirty="0"/>
              <a:t>How serious were the U-boat attacks on Allied shipping?</a:t>
            </a:r>
          </a:p>
          <a:p>
            <a:pPr marL="342900" indent="-342900">
              <a:buClr>
                <a:srgbClr val="11AD9A"/>
              </a:buClr>
              <a:buFont typeface="+mj-lt"/>
              <a:buAutoNum type="arabicPeriod"/>
            </a:pPr>
            <a:r>
              <a:rPr lang="en-US" sz="2400" dirty="0"/>
              <a:t>Give one way the Allies turned the tables on the German submarines.</a:t>
            </a:r>
          </a:p>
          <a:p>
            <a:pPr marL="342900" indent="-342900">
              <a:buClr>
                <a:srgbClr val="11AD9A"/>
              </a:buClr>
              <a:buFont typeface="+mj-lt"/>
              <a:buAutoNum type="arabicPeriod"/>
            </a:pPr>
            <a:r>
              <a:rPr lang="en-US" sz="2400" dirty="0"/>
              <a:t>How successful was the Allied bombing of Germany?</a:t>
            </a:r>
          </a:p>
          <a:p>
            <a:pPr marL="342900" indent="-342900">
              <a:buClr>
                <a:srgbClr val="11AD9A"/>
              </a:buClr>
              <a:buFont typeface="+mj-lt"/>
              <a:buAutoNum type="arabicPeriod"/>
            </a:pPr>
            <a:r>
              <a:rPr lang="en-US" sz="2400" dirty="0"/>
              <a:t>What were ‘V1’ and ‘V2’?</a:t>
            </a:r>
          </a:p>
          <a:p>
            <a:pPr marL="342900" indent="-342900">
              <a:buClr>
                <a:srgbClr val="11AD9A"/>
              </a:buClr>
              <a:buFont typeface="+mj-lt"/>
              <a:buAutoNum type="arabicPeriod"/>
            </a:pPr>
            <a:r>
              <a:rPr lang="en-US" sz="2400" dirty="0"/>
              <a:t>How did the Nazis control the lands they conquered?</a:t>
            </a:r>
          </a:p>
        </p:txBody>
      </p:sp>
    </p:spTree>
    <p:extLst>
      <p:ext uri="{BB962C8B-B14F-4D97-AF65-F5344CB8AC3E}">
        <p14:creationId xmlns:p14="http://schemas.microsoft.com/office/powerpoint/2010/main" val="2775127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9C5B50-D41E-4EBB-A16F-9B11A2D524BB}"/>
              </a:ext>
            </a:extLst>
          </p:cNvPr>
          <p:cNvSpPr txBox="1"/>
          <p:nvPr/>
        </p:nvSpPr>
        <p:spPr>
          <a:xfrm>
            <a:off x="533400" y="751154"/>
            <a:ext cx="11658600" cy="707886"/>
          </a:xfrm>
          <a:prstGeom prst="rect">
            <a:avLst/>
          </a:prstGeom>
          <a:noFill/>
        </p:spPr>
        <p:txBody>
          <a:bodyPr wrap="square">
            <a:spAutoFit/>
          </a:bodyPr>
          <a:lstStyle/>
          <a:p>
            <a:r>
              <a:rPr lang="en-US" sz="4000" b="1" dirty="0">
                <a:solidFill>
                  <a:srgbClr val="FFC000"/>
                </a:solidFill>
              </a:rPr>
              <a:t>The Allies Advance, 1942–45</a:t>
            </a:r>
          </a:p>
        </p:txBody>
      </p:sp>
      <p:sp>
        <p:nvSpPr>
          <p:cNvPr id="7" name="TextBox 6">
            <a:extLst>
              <a:ext uri="{FF2B5EF4-FFF2-40B4-BE49-F238E27FC236}">
                <a16:creationId xmlns:a16="http://schemas.microsoft.com/office/drawing/2014/main" id="{A81D488B-7B4F-AC4D-8A36-99DC14DD1319}"/>
              </a:ext>
            </a:extLst>
          </p:cNvPr>
          <p:cNvSpPr txBox="1"/>
          <p:nvPr/>
        </p:nvSpPr>
        <p:spPr>
          <a:xfrm>
            <a:off x="597827" y="1487646"/>
            <a:ext cx="5034337" cy="470898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000" dirty="0"/>
              <a:t>Americans and British advance through Italy</a:t>
            </a:r>
          </a:p>
          <a:p>
            <a:pPr marL="285750" indent="-285750">
              <a:lnSpc>
                <a:spcPct val="150000"/>
              </a:lnSpc>
              <a:buFont typeface="Arial" panose="020B0604020202020204" pitchFamily="34" charset="0"/>
              <a:buChar char="•"/>
            </a:pPr>
            <a:r>
              <a:rPr lang="en-IE" sz="2000" b="1" dirty="0"/>
              <a:t>Mussolini</a:t>
            </a:r>
            <a:r>
              <a:rPr lang="en-IE" sz="2000" dirty="0"/>
              <a:t> captured and killed</a:t>
            </a:r>
          </a:p>
          <a:p>
            <a:pPr marL="285750" indent="-285750">
              <a:lnSpc>
                <a:spcPct val="150000"/>
              </a:lnSpc>
              <a:buFont typeface="Arial" panose="020B0604020202020204" pitchFamily="34" charset="0"/>
              <a:buChar char="•"/>
            </a:pPr>
            <a:r>
              <a:rPr lang="en-IE" sz="2000" dirty="0"/>
              <a:t>Americans and British invaded France on </a:t>
            </a:r>
            <a:r>
              <a:rPr lang="en-IE" sz="2000" b="1" dirty="0"/>
              <a:t>D-Day</a:t>
            </a:r>
          </a:p>
          <a:p>
            <a:pPr marL="285750" indent="-285750">
              <a:lnSpc>
                <a:spcPct val="150000"/>
              </a:lnSpc>
              <a:buFont typeface="Arial" panose="020B0604020202020204" pitchFamily="34" charset="0"/>
              <a:buChar char="•"/>
            </a:pPr>
            <a:r>
              <a:rPr lang="en-IE" sz="2000" b="1" dirty="0"/>
              <a:t>Soviet army </a:t>
            </a:r>
            <a:r>
              <a:rPr lang="en-IE" sz="2000" dirty="0"/>
              <a:t>advanced from east</a:t>
            </a:r>
          </a:p>
          <a:p>
            <a:pPr marL="285750" indent="-285750">
              <a:lnSpc>
                <a:spcPct val="150000"/>
              </a:lnSpc>
              <a:buFont typeface="Arial" panose="020B0604020202020204" pitchFamily="34" charset="0"/>
              <a:buChar char="•"/>
            </a:pPr>
            <a:r>
              <a:rPr lang="en-IE" sz="2000" b="1" dirty="0"/>
              <a:t>Battle of Kursk </a:t>
            </a:r>
            <a:r>
              <a:rPr lang="en-IE" sz="2000" dirty="0"/>
              <a:t>– largest tank battle in the war</a:t>
            </a:r>
          </a:p>
          <a:p>
            <a:pPr marL="285750" indent="-285750">
              <a:lnSpc>
                <a:spcPct val="150000"/>
              </a:lnSpc>
              <a:buFont typeface="Arial" panose="020B0604020202020204" pitchFamily="34" charset="0"/>
              <a:buChar char="•"/>
            </a:pPr>
            <a:r>
              <a:rPr lang="en-IE" sz="2000" dirty="0"/>
              <a:t>Advanced to </a:t>
            </a:r>
            <a:r>
              <a:rPr lang="en-IE" sz="2000" b="1" dirty="0"/>
              <a:t>Warsaw</a:t>
            </a:r>
          </a:p>
          <a:p>
            <a:pPr marL="285750" indent="-285750">
              <a:lnSpc>
                <a:spcPct val="150000"/>
              </a:lnSpc>
              <a:buFont typeface="Arial" panose="020B0604020202020204" pitchFamily="34" charset="0"/>
              <a:buChar char="•"/>
            </a:pPr>
            <a:r>
              <a:rPr lang="en-IE" sz="2000" dirty="0"/>
              <a:t>Refused to help </a:t>
            </a:r>
            <a:r>
              <a:rPr lang="en-IE" sz="2000" b="1" dirty="0"/>
              <a:t>Warsaw Uprising</a:t>
            </a:r>
          </a:p>
          <a:p>
            <a:pPr marL="285750" indent="-285750">
              <a:lnSpc>
                <a:spcPct val="150000"/>
              </a:lnSpc>
              <a:buFont typeface="Arial" panose="020B0604020202020204" pitchFamily="34" charset="0"/>
              <a:buChar char="•"/>
            </a:pPr>
            <a:r>
              <a:rPr lang="en-IE" sz="2000" dirty="0"/>
              <a:t>Poles crushed</a:t>
            </a:r>
          </a:p>
        </p:txBody>
      </p:sp>
      <p:pic>
        <p:nvPicPr>
          <p:cNvPr id="8" name="Picture 7">
            <a:extLst>
              <a:ext uri="{FF2B5EF4-FFF2-40B4-BE49-F238E27FC236}">
                <a16:creationId xmlns:a16="http://schemas.microsoft.com/office/drawing/2014/main" id="{088F26F0-0438-488E-8185-478FC518892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517806" y="1587148"/>
            <a:ext cx="4764024" cy="4462272"/>
          </a:xfrm>
          <a:prstGeom prst="rect">
            <a:avLst/>
          </a:prstGeom>
        </p:spPr>
      </p:pic>
    </p:spTree>
    <p:extLst>
      <p:ext uri="{BB962C8B-B14F-4D97-AF65-F5344CB8AC3E}">
        <p14:creationId xmlns:p14="http://schemas.microsoft.com/office/powerpoint/2010/main" val="3602262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89C5B50-D41E-4EBB-A16F-9B11A2D524BB}"/>
              </a:ext>
            </a:extLst>
          </p:cNvPr>
          <p:cNvSpPr txBox="1"/>
          <p:nvPr/>
        </p:nvSpPr>
        <p:spPr>
          <a:xfrm>
            <a:off x="533400" y="648771"/>
            <a:ext cx="11658600" cy="707886"/>
          </a:xfrm>
          <a:prstGeom prst="rect">
            <a:avLst/>
          </a:prstGeom>
          <a:noFill/>
        </p:spPr>
        <p:txBody>
          <a:bodyPr wrap="square">
            <a:spAutoFit/>
          </a:bodyPr>
          <a:lstStyle/>
          <a:p>
            <a:r>
              <a:rPr lang="en-US" sz="4000" b="1" dirty="0">
                <a:solidFill>
                  <a:srgbClr val="FFC000"/>
                </a:solidFill>
              </a:rPr>
              <a:t>D-Day, June 1944 </a:t>
            </a:r>
          </a:p>
        </p:txBody>
      </p:sp>
      <p:sp>
        <p:nvSpPr>
          <p:cNvPr id="5" name="TextBox 4">
            <a:extLst>
              <a:ext uri="{FF2B5EF4-FFF2-40B4-BE49-F238E27FC236}">
                <a16:creationId xmlns:a16="http://schemas.microsoft.com/office/drawing/2014/main" id="{B5080A10-60F4-5A48-AE46-6746D4112555}"/>
              </a:ext>
            </a:extLst>
          </p:cNvPr>
          <p:cNvSpPr txBox="1"/>
          <p:nvPr/>
        </p:nvSpPr>
        <p:spPr>
          <a:xfrm>
            <a:off x="575850" y="1383328"/>
            <a:ext cx="5213629" cy="512294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000" b="1" dirty="0"/>
              <a:t>Normandy coast – why?</a:t>
            </a:r>
          </a:p>
          <a:p>
            <a:pPr marL="285750" indent="-285750">
              <a:lnSpc>
                <a:spcPct val="150000"/>
              </a:lnSpc>
              <a:buFont typeface="Arial" panose="020B0604020202020204" pitchFamily="34" charset="0"/>
              <a:buChar char="•"/>
            </a:pPr>
            <a:r>
              <a:rPr lang="en-IE" sz="2000" dirty="0"/>
              <a:t>Surprised Germans</a:t>
            </a:r>
          </a:p>
          <a:p>
            <a:pPr marL="285750" indent="-285750">
              <a:lnSpc>
                <a:spcPct val="150000"/>
              </a:lnSpc>
              <a:buFont typeface="Arial" panose="020B0604020202020204" pitchFamily="34" charset="0"/>
              <a:buChar char="•"/>
            </a:pPr>
            <a:r>
              <a:rPr lang="en-IE" sz="2000" b="1" dirty="0"/>
              <a:t>Eisenhower</a:t>
            </a:r>
            <a:r>
              <a:rPr lang="en-IE" sz="2000" dirty="0"/>
              <a:t>, commander</a:t>
            </a:r>
          </a:p>
          <a:p>
            <a:pPr marL="628650" lvl="1" indent="-285750">
              <a:lnSpc>
                <a:spcPct val="150000"/>
              </a:lnSpc>
              <a:buFont typeface="Wingdings" panose="05000000000000000000" pitchFamily="2" charset="2"/>
              <a:buChar char="Ø"/>
            </a:pPr>
            <a:r>
              <a:rPr lang="en-IE" sz="2000" dirty="0"/>
              <a:t>Planes bombed </a:t>
            </a:r>
            <a:r>
              <a:rPr lang="en-IE" sz="2000" b="1" dirty="0"/>
              <a:t>Atlantic Wall</a:t>
            </a:r>
          </a:p>
          <a:p>
            <a:pPr marL="628650" lvl="1" indent="-285750">
              <a:lnSpc>
                <a:spcPct val="150000"/>
              </a:lnSpc>
              <a:buFont typeface="Wingdings" panose="05000000000000000000" pitchFamily="2" charset="2"/>
              <a:buChar char="Ø"/>
            </a:pPr>
            <a:r>
              <a:rPr lang="en-IE" sz="2000" dirty="0"/>
              <a:t>Paratroopers dropped</a:t>
            </a:r>
          </a:p>
          <a:p>
            <a:pPr marL="628650" lvl="1" indent="-285750">
              <a:lnSpc>
                <a:spcPct val="150000"/>
              </a:lnSpc>
              <a:buFont typeface="Wingdings" panose="05000000000000000000" pitchFamily="2" charset="2"/>
              <a:buChar char="Ø"/>
            </a:pPr>
            <a:r>
              <a:rPr lang="en-IE" sz="2000" dirty="0"/>
              <a:t>Invasion fleet on </a:t>
            </a:r>
            <a:r>
              <a:rPr lang="en-IE" sz="2000" b="1" dirty="0"/>
              <a:t>5 beaches</a:t>
            </a:r>
          </a:p>
          <a:p>
            <a:pPr marL="285750" indent="-285750">
              <a:lnSpc>
                <a:spcPct val="150000"/>
              </a:lnSpc>
              <a:buFont typeface="Arial" panose="020B0604020202020204" pitchFamily="34" charset="0"/>
              <a:buChar char="•"/>
            </a:pPr>
            <a:r>
              <a:rPr lang="en-IE" sz="2000" b="1" dirty="0"/>
              <a:t>Utah, Omaha, Gold, Juno and Sword</a:t>
            </a:r>
          </a:p>
          <a:p>
            <a:pPr marL="628650" lvl="1" indent="-285750">
              <a:lnSpc>
                <a:spcPct val="150000"/>
              </a:lnSpc>
              <a:buFont typeface="Wingdings" panose="05000000000000000000" pitchFamily="2" charset="2"/>
              <a:buChar char="Ø"/>
            </a:pPr>
            <a:r>
              <a:rPr lang="en-IE" sz="2000" b="1" dirty="0"/>
              <a:t>Beachheads</a:t>
            </a:r>
          </a:p>
          <a:p>
            <a:pPr marL="628650" lvl="1" indent="-285750">
              <a:lnSpc>
                <a:spcPct val="150000"/>
              </a:lnSpc>
              <a:buFont typeface="Wingdings" panose="05000000000000000000" pitchFamily="2" charset="2"/>
              <a:buChar char="Ø"/>
            </a:pPr>
            <a:r>
              <a:rPr lang="en-IE" sz="2000" b="1" dirty="0"/>
              <a:t>Mulberry piers</a:t>
            </a:r>
          </a:p>
          <a:p>
            <a:pPr marL="628650" lvl="1" indent="-285750">
              <a:lnSpc>
                <a:spcPct val="150000"/>
              </a:lnSpc>
              <a:buFont typeface="Wingdings" panose="05000000000000000000" pitchFamily="2" charset="2"/>
              <a:buChar char="Ø"/>
            </a:pPr>
            <a:r>
              <a:rPr lang="en-IE" sz="2000" b="1" dirty="0"/>
              <a:t>PLUTO</a:t>
            </a:r>
          </a:p>
          <a:p>
            <a:pPr marL="285750" indent="-285750">
              <a:lnSpc>
                <a:spcPct val="150000"/>
              </a:lnSpc>
              <a:buFont typeface="Arial" panose="020B0604020202020204" pitchFamily="34" charset="0"/>
              <a:buChar char="•"/>
            </a:pPr>
            <a:r>
              <a:rPr lang="en-IE" sz="2000" dirty="0"/>
              <a:t>Advance to Paris and </a:t>
            </a:r>
            <a:r>
              <a:rPr lang="en-IE" sz="2000" b="1" dirty="0"/>
              <a:t>Battle of the Bulge</a:t>
            </a:r>
          </a:p>
        </p:txBody>
      </p:sp>
      <p:pic>
        <p:nvPicPr>
          <p:cNvPr id="6" name="Picture 5">
            <a:extLst>
              <a:ext uri="{FF2B5EF4-FFF2-40B4-BE49-F238E27FC236}">
                <a16:creationId xmlns:a16="http://schemas.microsoft.com/office/drawing/2014/main" id="{521C18B3-9EED-6DB8-0908-1333714B7026}"/>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5114091" y="1685567"/>
            <a:ext cx="4892397" cy="3616196"/>
          </a:xfrm>
          <a:prstGeom prst="rect">
            <a:avLst/>
          </a:prstGeom>
        </p:spPr>
      </p:pic>
      <p:grpSp>
        <p:nvGrpSpPr>
          <p:cNvPr id="2" name="Group 1"/>
          <p:cNvGrpSpPr/>
          <p:nvPr/>
        </p:nvGrpSpPr>
        <p:grpSpPr>
          <a:xfrm>
            <a:off x="10327720" y="2522875"/>
            <a:ext cx="1554699" cy="2310912"/>
            <a:chOff x="10327720" y="2522875"/>
            <a:chExt cx="1554699" cy="2310912"/>
          </a:xfrm>
        </p:grpSpPr>
        <p:pic>
          <p:nvPicPr>
            <p:cNvPr id="7" name="Picture 6">
              <a:extLst>
                <a:ext uri="{FF2B5EF4-FFF2-40B4-BE49-F238E27FC236}">
                  <a16:creationId xmlns:a16="http://schemas.microsoft.com/office/drawing/2014/main" id="{B68B110E-4A1A-698E-234F-881203400EE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327720" y="2522875"/>
              <a:ext cx="1554699" cy="1941580"/>
            </a:xfrm>
            <a:prstGeom prst="rect">
              <a:avLst/>
            </a:prstGeom>
          </p:spPr>
        </p:pic>
        <p:sp>
          <p:nvSpPr>
            <p:cNvPr id="8" name="TextBox 7">
              <a:extLst>
                <a:ext uri="{FF2B5EF4-FFF2-40B4-BE49-F238E27FC236}">
                  <a16:creationId xmlns:a16="http://schemas.microsoft.com/office/drawing/2014/main" id="{E9D317CF-C366-7130-9A91-737A8A2EEEFD}"/>
                </a:ext>
              </a:extLst>
            </p:cNvPr>
            <p:cNvSpPr txBox="1"/>
            <p:nvPr/>
          </p:nvSpPr>
          <p:spPr>
            <a:xfrm>
              <a:off x="10445810" y="4464455"/>
              <a:ext cx="1318517" cy="369332"/>
            </a:xfrm>
            <a:prstGeom prst="rect">
              <a:avLst/>
            </a:prstGeom>
            <a:noFill/>
          </p:spPr>
          <p:txBody>
            <a:bodyPr wrap="square" rtlCol="0">
              <a:spAutoFit/>
            </a:bodyPr>
            <a:lstStyle/>
            <a:p>
              <a:pPr algn="ctr"/>
              <a:r>
                <a:rPr lang="en-IE" dirty="0"/>
                <a:t>Eisenhower</a:t>
              </a:r>
            </a:p>
          </p:txBody>
        </p:sp>
      </p:grpSp>
    </p:spTree>
    <p:extLst>
      <p:ext uri="{BB962C8B-B14F-4D97-AF65-F5344CB8AC3E}">
        <p14:creationId xmlns:p14="http://schemas.microsoft.com/office/powerpoint/2010/main" val="2546832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89B76E-BAF4-44C9-989C-034E0B36D649}"/>
              </a:ext>
            </a:extLst>
          </p:cNvPr>
          <p:cNvSpPr>
            <a:spLocks noGrp="1"/>
          </p:cNvSpPr>
          <p:nvPr>
            <p:ph type="title"/>
          </p:nvPr>
        </p:nvSpPr>
        <p:spPr>
          <a:xfrm>
            <a:off x="571970" y="990027"/>
            <a:ext cx="11581930" cy="608011"/>
          </a:xfrm>
        </p:spPr>
        <p:txBody>
          <a:bodyPr anchor="ctr">
            <a:normAutofit fontScale="90000"/>
          </a:bodyPr>
          <a:lstStyle/>
          <a:p>
            <a:r>
              <a:rPr lang="en-US" sz="4000" dirty="0"/>
              <a:t>Hitler’s Suicide – The End of War in Europe</a:t>
            </a:r>
          </a:p>
        </p:txBody>
      </p:sp>
      <p:sp>
        <p:nvSpPr>
          <p:cNvPr id="5" name="TextBox 4">
            <a:extLst>
              <a:ext uri="{FF2B5EF4-FFF2-40B4-BE49-F238E27FC236}">
                <a16:creationId xmlns:a16="http://schemas.microsoft.com/office/drawing/2014/main" id="{67F319AC-FE4D-2644-8B2C-E72A46DE2A9E}"/>
              </a:ext>
            </a:extLst>
          </p:cNvPr>
          <p:cNvSpPr txBox="1"/>
          <p:nvPr/>
        </p:nvSpPr>
        <p:spPr>
          <a:xfrm>
            <a:off x="571970" y="1789369"/>
            <a:ext cx="4114157" cy="308687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200" dirty="0"/>
              <a:t>Trapped in </a:t>
            </a:r>
            <a:r>
              <a:rPr lang="en-IE" sz="2200" b="1" dirty="0"/>
              <a:t>bunker</a:t>
            </a:r>
            <a:r>
              <a:rPr lang="en-IE" sz="2200" dirty="0"/>
              <a:t> in Berlin</a:t>
            </a:r>
          </a:p>
          <a:p>
            <a:pPr marL="285750" indent="-285750">
              <a:lnSpc>
                <a:spcPct val="150000"/>
              </a:lnSpc>
              <a:buFont typeface="Arial" panose="020B0604020202020204" pitchFamily="34" charset="0"/>
              <a:buChar char="•"/>
            </a:pPr>
            <a:r>
              <a:rPr lang="en-IE" sz="2200" b="1" dirty="0"/>
              <a:t>Hitler, Eva Braun </a:t>
            </a:r>
            <a:r>
              <a:rPr lang="en-IE" sz="2200" dirty="0"/>
              <a:t>and close followers committed </a:t>
            </a:r>
            <a:r>
              <a:rPr lang="en-IE" sz="2200" b="1" dirty="0"/>
              <a:t>suicide</a:t>
            </a:r>
          </a:p>
          <a:p>
            <a:pPr marL="285750" indent="-285750">
              <a:lnSpc>
                <a:spcPct val="150000"/>
              </a:lnSpc>
              <a:buFont typeface="Arial" panose="020B0604020202020204" pitchFamily="34" charset="0"/>
              <a:buChar char="•"/>
            </a:pPr>
            <a:r>
              <a:rPr lang="en-IE" sz="2200" b="1" dirty="0"/>
              <a:t>Germany surrendered </a:t>
            </a:r>
            <a:r>
              <a:rPr lang="en-IE" sz="2200" dirty="0"/>
              <a:t>unconditionally</a:t>
            </a:r>
          </a:p>
          <a:p>
            <a:pPr marL="285750" indent="-285750">
              <a:lnSpc>
                <a:spcPct val="150000"/>
              </a:lnSpc>
              <a:buFont typeface="Arial" panose="020B0604020202020204" pitchFamily="34" charset="0"/>
              <a:buChar char="•"/>
            </a:pPr>
            <a:r>
              <a:rPr lang="en-IE" sz="2200" b="1" dirty="0"/>
              <a:t>VE Day</a:t>
            </a:r>
            <a:r>
              <a:rPr lang="en-IE" sz="2200" dirty="0"/>
              <a:t>, 8 May 1945</a:t>
            </a:r>
          </a:p>
        </p:txBody>
      </p:sp>
      <p:pic>
        <p:nvPicPr>
          <p:cNvPr id="6" name="Picture 5">
            <a:extLst>
              <a:ext uri="{FF2B5EF4-FFF2-40B4-BE49-F238E27FC236}">
                <a16:creationId xmlns:a16="http://schemas.microsoft.com/office/drawing/2014/main" id="{6BC1EB79-5A1D-4C72-82BC-C802124E8892}"/>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5827461" y="1789369"/>
            <a:ext cx="5217471" cy="4289444"/>
          </a:xfrm>
          <a:prstGeom prst="rect">
            <a:avLst/>
          </a:prstGeom>
        </p:spPr>
      </p:pic>
    </p:spTree>
    <p:extLst>
      <p:ext uri="{BB962C8B-B14F-4D97-AF65-F5344CB8AC3E}">
        <p14:creationId xmlns:p14="http://schemas.microsoft.com/office/powerpoint/2010/main" val="3078376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611" y="2425211"/>
            <a:ext cx="11248778" cy="17950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a:extLst>
              <a:ext uri="{FF2B5EF4-FFF2-40B4-BE49-F238E27FC236}">
                <a16:creationId xmlns:a16="http://schemas.microsoft.com/office/drawing/2014/main" id="{C89C5B50-D41E-4EBB-A16F-9B11A2D524BB}"/>
              </a:ext>
            </a:extLst>
          </p:cNvPr>
          <p:cNvSpPr txBox="1"/>
          <p:nvPr/>
        </p:nvSpPr>
        <p:spPr>
          <a:xfrm>
            <a:off x="471611" y="1039296"/>
            <a:ext cx="7734300" cy="707886"/>
          </a:xfrm>
          <a:prstGeom prst="rect">
            <a:avLst/>
          </a:prstGeom>
          <a:noFill/>
        </p:spPr>
        <p:txBody>
          <a:bodyPr wrap="square">
            <a:spAutoFit/>
          </a:bodyPr>
          <a:lstStyle/>
          <a:p>
            <a:r>
              <a:rPr lang="en-IN" sz="4000" b="1" dirty="0">
                <a:solidFill>
                  <a:srgbClr val="FFC000"/>
                </a:solidFill>
              </a:rPr>
              <a:t>Sources for World War II </a:t>
            </a:r>
          </a:p>
        </p:txBody>
      </p:sp>
    </p:spTree>
    <p:extLst>
      <p:ext uri="{BB962C8B-B14F-4D97-AF65-F5344CB8AC3E}">
        <p14:creationId xmlns:p14="http://schemas.microsoft.com/office/powerpoint/2010/main" val="1261485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9B76E-BAF4-44C9-989C-034E0B36D649}"/>
              </a:ext>
            </a:extLst>
          </p:cNvPr>
          <p:cNvSpPr>
            <a:spLocks noGrp="1"/>
          </p:cNvSpPr>
          <p:nvPr>
            <p:ph type="title"/>
          </p:nvPr>
        </p:nvSpPr>
        <p:spPr>
          <a:xfrm>
            <a:off x="571970" y="877889"/>
            <a:ext cx="11581930" cy="608011"/>
          </a:xfrm>
        </p:spPr>
        <p:txBody>
          <a:bodyPr anchor="ctr">
            <a:normAutofit fontScale="90000"/>
          </a:bodyPr>
          <a:lstStyle/>
          <a:p>
            <a:r>
              <a:rPr lang="en-US" sz="4000" dirty="0"/>
              <a:t>Allied Advances</a:t>
            </a:r>
          </a:p>
        </p:txBody>
      </p:sp>
      <p:pic>
        <p:nvPicPr>
          <p:cNvPr id="9" name="Picture 8">
            <a:extLst>
              <a:ext uri="{FF2B5EF4-FFF2-40B4-BE49-F238E27FC236}">
                <a16:creationId xmlns:a16="http://schemas.microsoft.com/office/drawing/2014/main" id="{FA781507-E723-40CC-8973-2DE8CD38D7E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792273" y="1530849"/>
            <a:ext cx="7522190" cy="4489807"/>
          </a:xfrm>
          <a:prstGeom prst="rect">
            <a:avLst/>
          </a:prstGeom>
        </p:spPr>
      </p:pic>
      <p:sp>
        <p:nvSpPr>
          <p:cNvPr id="10" name="TextBox 9">
            <a:extLst>
              <a:ext uri="{FF2B5EF4-FFF2-40B4-BE49-F238E27FC236}">
                <a16:creationId xmlns:a16="http://schemas.microsoft.com/office/drawing/2014/main" id="{A5B91061-DA76-044E-81C7-22688220D21A}"/>
              </a:ext>
            </a:extLst>
          </p:cNvPr>
          <p:cNvSpPr txBox="1"/>
          <p:nvPr/>
        </p:nvSpPr>
        <p:spPr>
          <a:xfrm>
            <a:off x="10118743" y="2644170"/>
            <a:ext cx="1803654" cy="1569660"/>
          </a:xfrm>
          <a:prstGeom prst="rect">
            <a:avLst/>
          </a:prstGeom>
          <a:noFill/>
          <a:ln>
            <a:solidFill>
              <a:schemeClr val="tx1"/>
            </a:solidFill>
          </a:ln>
        </p:spPr>
        <p:txBody>
          <a:bodyPr wrap="square" rtlCol="0">
            <a:spAutoFit/>
          </a:bodyPr>
          <a:lstStyle/>
          <a:p>
            <a:r>
              <a:rPr lang="en-IE" sz="1600" dirty="0"/>
              <a:t>Create your own mind map on Allied advances in Europe, 1942–45 using the above features</a:t>
            </a:r>
          </a:p>
        </p:txBody>
      </p:sp>
    </p:spTree>
    <p:extLst>
      <p:ext uri="{BB962C8B-B14F-4D97-AF65-F5344CB8AC3E}">
        <p14:creationId xmlns:p14="http://schemas.microsoft.com/office/powerpoint/2010/main" val="136578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1"/>
          <p:cNvGrpSpPr/>
          <p:nvPr/>
        </p:nvGrpSpPr>
        <p:grpSpPr>
          <a:xfrm>
            <a:off x="450252" y="670190"/>
            <a:ext cx="10960698" cy="5835385"/>
            <a:chOff x="450252" y="670190"/>
            <a:chExt cx="10960698" cy="5835385"/>
          </a:xfrm>
        </p:grpSpPr>
        <p:sp>
          <p:nvSpPr>
            <p:cNvPr id="6" name="Rectangle 5">
              <a:extLst>
                <a:ext uri="{FF2B5EF4-FFF2-40B4-BE49-F238E27FC236}">
                  <a16:creationId xmlns:a16="http://schemas.microsoft.com/office/drawing/2014/main" id="{6C7F4AE7-7697-4C2E-ADC3-373A720F0A00}"/>
                </a:ext>
              </a:extLst>
            </p:cNvPr>
            <p:cNvSpPr/>
            <p:nvPr/>
          </p:nvSpPr>
          <p:spPr>
            <a:xfrm>
              <a:off x="817796" y="1127858"/>
              <a:ext cx="10593154" cy="5377717"/>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TextBox 6">
              <a:extLst>
                <a:ext uri="{FF2B5EF4-FFF2-40B4-BE49-F238E27FC236}">
                  <a16:creationId xmlns:a16="http://schemas.microsoft.com/office/drawing/2014/main" id="{834D9B6F-BC29-4765-A16F-E7CBD9C02F13}"/>
                </a:ext>
              </a:extLst>
            </p:cNvPr>
            <p:cNvSpPr txBox="1"/>
            <p:nvPr/>
          </p:nvSpPr>
          <p:spPr>
            <a:xfrm>
              <a:off x="1408138" y="1127858"/>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8" name="Picture 7"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0252" y="670190"/>
              <a:ext cx="1086781" cy="1086781"/>
            </a:xfrm>
            <a:prstGeom prst="rect">
              <a:avLst/>
            </a:prstGeom>
          </p:spPr>
        </p:pic>
      </p:grpSp>
      <p:sp>
        <p:nvSpPr>
          <p:cNvPr id="9" name="TextBox 8">
            <a:extLst>
              <a:ext uri="{FF2B5EF4-FFF2-40B4-BE49-F238E27FC236}">
                <a16:creationId xmlns:a16="http://schemas.microsoft.com/office/drawing/2014/main" id="{6D04AFB4-E4D1-487E-BA0B-11527D6D612F}"/>
              </a:ext>
            </a:extLst>
          </p:cNvPr>
          <p:cNvSpPr txBox="1"/>
          <p:nvPr/>
        </p:nvSpPr>
        <p:spPr>
          <a:xfrm>
            <a:off x="1367273" y="1756971"/>
            <a:ext cx="9375112" cy="4401205"/>
          </a:xfrm>
          <a:prstGeom prst="rect">
            <a:avLst/>
          </a:prstGeom>
          <a:noFill/>
        </p:spPr>
        <p:txBody>
          <a:bodyPr wrap="square">
            <a:spAutoFit/>
          </a:bodyPr>
          <a:lstStyle/>
          <a:p>
            <a:pPr marL="342900" indent="-342900">
              <a:buClr>
                <a:srgbClr val="11AD9A"/>
              </a:buClr>
              <a:buFont typeface="+mj-lt"/>
              <a:buAutoNum type="arabicPeriod"/>
            </a:pPr>
            <a:r>
              <a:rPr lang="en-US" sz="2800" dirty="0"/>
              <a:t>What Allied countries advanced against Germany from (</a:t>
            </a:r>
            <a:r>
              <a:rPr lang="en-US" sz="2800" dirty="0" err="1"/>
              <a:t>i</a:t>
            </a:r>
            <a:r>
              <a:rPr lang="en-US" sz="2800" dirty="0"/>
              <a:t>) the south and (ii) the east?</a:t>
            </a:r>
          </a:p>
          <a:p>
            <a:pPr marL="342900" indent="-342900">
              <a:buClr>
                <a:srgbClr val="11AD9A"/>
              </a:buClr>
              <a:buFont typeface="+mj-lt"/>
              <a:buAutoNum type="arabicPeriod"/>
            </a:pPr>
            <a:r>
              <a:rPr lang="en-US" sz="2800" dirty="0"/>
              <a:t>Who won the Battle of Kursk?</a:t>
            </a:r>
          </a:p>
          <a:p>
            <a:pPr marL="342900" indent="-342900">
              <a:buClr>
                <a:srgbClr val="11AD9A"/>
              </a:buClr>
              <a:buFont typeface="+mj-lt"/>
              <a:buAutoNum type="arabicPeriod"/>
            </a:pPr>
            <a:r>
              <a:rPr lang="en-US" sz="2800" dirty="0"/>
              <a:t>What did the Soviet Army do during the Warsaw Uprising?</a:t>
            </a:r>
          </a:p>
          <a:p>
            <a:pPr marL="342900" indent="-342900">
              <a:buClr>
                <a:srgbClr val="11AD9A"/>
              </a:buClr>
              <a:buFont typeface="+mj-lt"/>
              <a:buAutoNum type="arabicPeriod"/>
            </a:pPr>
            <a:r>
              <a:rPr lang="en-IE" sz="2800" dirty="0"/>
              <a:t>What was Operation Overlord?</a:t>
            </a:r>
          </a:p>
          <a:p>
            <a:pPr marL="342900" indent="-342900">
              <a:buClr>
                <a:srgbClr val="11AD9A"/>
              </a:buClr>
              <a:buFont typeface="+mj-lt"/>
              <a:buAutoNum type="arabicPeriod"/>
            </a:pPr>
            <a:r>
              <a:rPr lang="en-US" sz="2800" dirty="0"/>
              <a:t>Who commanded the Allied invasion force for D-Day?</a:t>
            </a:r>
          </a:p>
          <a:p>
            <a:pPr marL="342900" indent="-342900">
              <a:buClr>
                <a:srgbClr val="11AD9A"/>
              </a:buClr>
              <a:buFont typeface="+mj-lt"/>
              <a:buAutoNum type="arabicPeriod"/>
            </a:pPr>
            <a:r>
              <a:rPr lang="en-US" sz="2800" dirty="0"/>
              <a:t>Name two of the code names for the landing beaches for the Allied invasion.</a:t>
            </a:r>
          </a:p>
          <a:p>
            <a:pPr marL="342900" indent="-342900">
              <a:buClr>
                <a:srgbClr val="11AD9A"/>
              </a:buClr>
              <a:buFont typeface="+mj-lt"/>
              <a:buAutoNum type="arabicPeriod"/>
            </a:pPr>
            <a:r>
              <a:rPr lang="en-US" sz="2800" dirty="0"/>
              <a:t>What were (</a:t>
            </a:r>
            <a:r>
              <a:rPr lang="en-US" sz="2800" dirty="0" err="1"/>
              <a:t>i</a:t>
            </a:r>
            <a:r>
              <a:rPr lang="en-US" sz="2800" dirty="0"/>
              <a:t>) mulberry piers and (ii) Pluto?</a:t>
            </a:r>
          </a:p>
          <a:p>
            <a:pPr marL="342900" indent="-342900">
              <a:buClr>
                <a:srgbClr val="11AD9A"/>
              </a:buClr>
              <a:buFont typeface="+mj-lt"/>
              <a:buAutoNum type="arabicPeriod"/>
            </a:pPr>
            <a:r>
              <a:rPr lang="en-IE" sz="2800" dirty="0"/>
              <a:t>How did Hitler die?</a:t>
            </a:r>
          </a:p>
        </p:txBody>
      </p:sp>
    </p:spTree>
    <p:extLst>
      <p:ext uri="{BB962C8B-B14F-4D97-AF65-F5344CB8AC3E}">
        <p14:creationId xmlns:p14="http://schemas.microsoft.com/office/powerpoint/2010/main" val="527005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9B76E-BAF4-44C9-989C-034E0B36D649}"/>
              </a:ext>
            </a:extLst>
          </p:cNvPr>
          <p:cNvSpPr>
            <a:spLocks noGrp="1"/>
          </p:cNvSpPr>
          <p:nvPr>
            <p:ph type="title"/>
          </p:nvPr>
        </p:nvSpPr>
        <p:spPr>
          <a:xfrm>
            <a:off x="571970" y="877889"/>
            <a:ext cx="11581930" cy="608011"/>
          </a:xfrm>
        </p:spPr>
        <p:txBody>
          <a:bodyPr anchor="ctr">
            <a:normAutofit fontScale="90000"/>
          </a:bodyPr>
          <a:lstStyle/>
          <a:p>
            <a:r>
              <a:rPr lang="en-US" sz="4000" dirty="0"/>
              <a:t>The War in the Far East</a:t>
            </a:r>
          </a:p>
        </p:txBody>
      </p:sp>
      <p:sp>
        <p:nvSpPr>
          <p:cNvPr id="5" name="TextBox 4">
            <a:extLst>
              <a:ext uri="{FF2B5EF4-FFF2-40B4-BE49-F238E27FC236}">
                <a16:creationId xmlns:a16="http://schemas.microsoft.com/office/drawing/2014/main" id="{77EA2A91-8D97-484D-8426-1E3C253505DC}"/>
              </a:ext>
            </a:extLst>
          </p:cNvPr>
          <p:cNvSpPr txBox="1"/>
          <p:nvPr/>
        </p:nvSpPr>
        <p:spPr>
          <a:xfrm>
            <a:off x="571969" y="1723059"/>
            <a:ext cx="3393361" cy="415498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200" dirty="0"/>
              <a:t>Japanese attack on </a:t>
            </a:r>
            <a:r>
              <a:rPr lang="en-IE" sz="2200" b="1" dirty="0"/>
              <a:t>Pearl Harbour</a:t>
            </a:r>
            <a:endParaRPr lang="en-IE" sz="2200" dirty="0"/>
          </a:p>
          <a:p>
            <a:pPr marL="285750" indent="-285750">
              <a:lnSpc>
                <a:spcPct val="150000"/>
              </a:lnSpc>
              <a:buFont typeface="Arial" panose="020B0604020202020204" pitchFamily="34" charset="0"/>
              <a:buChar char="•"/>
            </a:pPr>
            <a:r>
              <a:rPr lang="en-IE" sz="2200" dirty="0"/>
              <a:t>Japanese </a:t>
            </a:r>
            <a:r>
              <a:rPr lang="en-IE" sz="2200" b="1" dirty="0"/>
              <a:t>conquest</a:t>
            </a:r>
            <a:r>
              <a:rPr lang="en-IE" sz="2200" dirty="0"/>
              <a:t> of islands in Pacific Ocean</a:t>
            </a:r>
          </a:p>
          <a:p>
            <a:pPr marL="285750" indent="-285750">
              <a:lnSpc>
                <a:spcPct val="150000"/>
              </a:lnSpc>
              <a:buFont typeface="Arial" panose="020B0604020202020204" pitchFamily="34" charset="0"/>
              <a:buChar char="•"/>
            </a:pPr>
            <a:r>
              <a:rPr lang="en-IE" sz="2200" dirty="0"/>
              <a:t>Japanese captured </a:t>
            </a:r>
            <a:r>
              <a:rPr lang="en-IE" sz="2200" b="1" dirty="0"/>
              <a:t>Singapore</a:t>
            </a:r>
          </a:p>
          <a:p>
            <a:pPr marL="285750" indent="-285750">
              <a:lnSpc>
                <a:spcPct val="150000"/>
              </a:lnSpc>
              <a:buFont typeface="Arial" panose="020B0604020202020204" pitchFamily="34" charset="0"/>
              <a:buChar char="•"/>
            </a:pPr>
            <a:r>
              <a:rPr lang="en-IE" sz="2200" dirty="0"/>
              <a:t>Danger to Australia</a:t>
            </a:r>
          </a:p>
          <a:p>
            <a:pPr marL="285750" indent="-285750">
              <a:lnSpc>
                <a:spcPct val="150000"/>
              </a:lnSpc>
              <a:buFont typeface="Arial" panose="020B0604020202020204" pitchFamily="34" charset="0"/>
              <a:buChar char="•"/>
            </a:pPr>
            <a:r>
              <a:rPr lang="en-IE" sz="2200" dirty="0"/>
              <a:t>Now a</a:t>
            </a:r>
            <a:r>
              <a:rPr lang="en-IE" sz="2200" b="1" dirty="0"/>
              <a:t> global war</a:t>
            </a:r>
          </a:p>
        </p:txBody>
      </p:sp>
      <p:pic>
        <p:nvPicPr>
          <p:cNvPr id="3" name="Picture 2"/>
          <p:cNvPicPr>
            <a:picLocks noChangeAspect="1"/>
          </p:cNvPicPr>
          <p:nvPr/>
        </p:nvPicPr>
        <p:blipFill>
          <a:blip r:embed="rId2"/>
          <a:stretch>
            <a:fillRect/>
          </a:stretch>
        </p:blipFill>
        <p:spPr>
          <a:xfrm>
            <a:off x="4088056" y="1889248"/>
            <a:ext cx="7649675" cy="4055868"/>
          </a:xfrm>
          <a:prstGeom prst="rect">
            <a:avLst/>
          </a:prstGeom>
        </p:spPr>
      </p:pic>
    </p:spTree>
    <p:extLst>
      <p:ext uri="{BB962C8B-B14F-4D97-AF65-F5344CB8AC3E}">
        <p14:creationId xmlns:p14="http://schemas.microsoft.com/office/powerpoint/2010/main" val="3394699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475140" y="2057672"/>
            <a:ext cx="5923579" cy="3332013"/>
          </a:xfrm>
          <a:prstGeom prst="rect">
            <a:avLst/>
          </a:prstGeom>
        </p:spPr>
      </p:pic>
      <p:sp>
        <p:nvSpPr>
          <p:cNvPr id="10" name="Title 5">
            <a:extLst>
              <a:ext uri="{FF2B5EF4-FFF2-40B4-BE49-F238E27FC236}">
                <a16:creationId xmlns:a16="http://schemas.microsoft.com/office/drawing/2014/main" id="{51279E69-9FEE-4E54-B0E1-0B617DD215D5}"/>
              </a:ext>
            </a:extLst>
          </p:cNvPr>
          <p:cNvSpPr>
            <a:spLocks noGrp="1"/>
          </p:cNvSpPr>
          <p:nvPr>
            <p:ph type="title"/>
          </p:nvPr>
        </p:nvSpPr>
        <p:spPr>
          <a:xfrm>
            <a:off x="476462" y="841050"/>
            <a:ext cx="12096537" cy="499904"/>
          </a:xfrm>
        </p:spPr>
        <p:txBody>
          <a:bodyPr>
            <a:noAutofit/>
          </a:bodyPr>
          <a:lstStyle/>
          <a:p>
            <a:r>
              <a:rPr lang="en-US" sz="4000" dirty="0"/>
              <a:t>Turning Point in the Pacific War</a:t>
            </a:r>
          </a:p>
        </p:txBody>
      </p:sp>
      <p:sp>
        <p:nvSpPr>
          <p:cNvPr id="5" name="TextBox 4">
            <a:extLst>
              <a:ext uri="{FF2B5EF4-FFF2-40B4-BE49-F238E27FC236}">
                <a16:creationId xmlns:a16="http://schemas.microsoft.com/office/drawing/2014/main" id="{65A9A755-3C28-5EB2-85AC-6C5F12582521}"/>
              </a:ext>
            </a:extLst>
          </p:cNvPr>
          <p:cNvSpPr txBox="1"/>
          <p:nvPr/>
        </p:nvSpPr>
        <p:spPr>
          <a:xfrm>
            <a:off x="619125" y="1493145"/>
            <a:ext cx="3256910" cy="503535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dirty="0"/>
              <a:t>US Navy defeated Japanese Navy in </a:t>
            </a:r>
            <a:r>
              <a:rPr lang="en-IE" b="1" dirty="0"/>
              <a:t>Battle of Midway</a:t>
            </a:r>
          </a:p>
          <a:p>
            <a:pPr marL="285750" indent="-285750">
              <a:lnSpc>
                <a:spcPct val="150000"/>
              </a:lnSpc>
              <a:buFont typeface="Arial" panose="020B0604020202020204" pitchFamily="34" charset="0"/>
              <a:buChar char="•"/>
            </a:pPr>
            <a:r>
              <a:rPr lang="en-IE" dirty="0"/>
              <a:t>A </a:t>
            </a:r>
            <a:r>
              <a:rPr lang="en-IE" b="1" dirty="0"/>
              <a:t>turning point in the war</a:t>
            </a:r>
          </a:p>
          <a:p>
            <a:pPr marL="285750" indent="-285750">
              <a:lnSpc>
                <a:spcPct val="150000"/>
              </a:lnSpc>
              <a:buFont typeface="Arial" panose="020B0604020202020204" pitchFamily="34" charset="0"/>
              <a:buChar char="•"/>
            </a:pPr>
            <a:r>
              <a:rPr lang="en-IE" dirty="0"/>
              <a:t>Now Americans </a:t>
            </a:r>
            <a:r>
              <a:rPr lang="en-IE" b="1" dirty="0"/>
              <a:t>advance</a:t>
            </a:r>
          </a:p>
          <a:p>
            <a:pPr marL="285750" indent="-285750">
              <a:lnSpc>
                <a:spcPct val="150000"/>
              </a:lnSpc>
              <a:buFont typeface="Arial" panose="020B0604020202020204" pitchFamily="34" charset="0"/>
              <a:buChar char="•"/>
            </a:pPr>
            <a:r>
              <a:rPr lang="en-IE" b="1" dirty="0"/>
              <a:t>Major sea battles</a:t>
            </a:r>
          </a:p>
          <a:p>
            <a:pPr marL="742950" lvl="1" indent="-285750">
              <a:lnSpc>
                <a:spcPct val="150000"/>
              </a:lnSpc>
              <a:buFont typeface="Arial" panose="020B0604020202020204" pitchFamily="34" charset="0"/>
              <a:buChar char="•"/>
            </a:pPr>
            <a:r>
              <a:rPr lang="en-IE" dirty="0"/>
              <a:t>Battle of the Coral Sea</a:t>
            </a:r>
          </a:p>
          <a:p>
            <a:pPr marL="742950" lvl="1" indent="-285750">
              <a:lnSpc>
                <a:spcPct val="150000"/>
              </a:lnSpc>
              <a:buFont typeface="Arial" panose="020B0604020202020204" pitchFamily="34" charset="0"/>
              <a:buChar char="•"/>
            </a:pPr>
            <a:r>
              <a:rPr lang="en-IE" dirty="0"/>
              <a:t>Battle of Leyte Gulf</a:t>
            </a:r>
          </a:p>
          <a:p>
            <a:pPr marL="285750" indent="-285750">
              <a:lnSpc>
                <a:spcPct val="150000"/>
              </a:lnSpc>
              <a:buFont typeface="Arial" panose="020B0604020202020204" pitchFamily="34" charset="0"/>
              <a:buChar char="•"/>
            </a:pPr>
            <a:r>
              <a:rPr lang="en-IE" b="1" dirty="0"/>
              <a:t>Battle of Iwo Jima</a:t>
            </a:r>
          </a:p>
          <a:p>
            <a:pPr marL="285750" indent="-285750">
              <a:lnSpc>
                <a:spcPct val="150000"/>
              </a:lnSpc>
              <a:buFont typeface="Arial" panose="020B0604020202020204" pitchFamily="34" charset="0"/>
              <a:buChar char="•"/>
            </a:pPr>
            <a:r>
              <a:rPr lang="en-IE" b="1" dirty="0"/>
              <a:t>Atomic bombs on Hiroshima and Nagasaki</a:t>
            </a:r>
          </a:p>
          <a:p>
            <a:pPr marL="285750" indent="-285750">
              <a:lnSpc>
                <a:spcPct val="150000"/>
              </a:lnSpc>
              <a:buFont typeface="Arial" panose="020B0604020202020204" pitchFamily="34" charset="0"/>
              <a:buChar char="•"/>
            </a:pPr>
            <a:r>
              <a:rPr lang="en-IE" b="1" dirty="0"/>
              <a:t>Japan surrendered</a:t>
            </a:r>
          </a:p>
          <a:p>
            <a:pPr marL="285750" indent="-285750">
              <a:lnSpc>
                <a:spcPct val="150000"/>
              </a:lnSpc>
              <a:buFont typeface="Arial" panose="020B0604020202020204" pitchFamily="34" charset="0"/>
              <a:buChar char="•"/>
            </a:pPr>
            <a:r>
              <a:rPr lang="en-IE" b="1" dirty="0"/>
              <a:t>VJ Day celebrated</a:t>
            </a:r>
          </a:p>
        </p:txBody>
      </p:sp>
      <p:grpSp>
        <p:nvGrpSpPr>
          <p:cNvPr id="3" name="Group 2"/>
          <p:cNvGrpSpPr/>
          <p:nvPr/>
        </p:nvGrpSpPr>
        <p:grpSpPr>
          <a:xfrm>
            <a:off x="9403149" y="2417256"/>
            <a:ext cx="2609409" cy="2453054"/>
            <a:chOff x="9403149" y="2417256"/>
            <a:chExt cx="2609409" cy="2453054"/>
          </a:xfrm>
        </p:grpSpPr>
        <p:pic>
          <p:nvPicPr>
            <p:cNvPr id="7" name="Picture 6">
              <a:extLst>
                <a:ext uri="{FF2B5EF4-FFF2-40B4-BE49-F238E27FC236}">
                  <a16:creationId xmlns:a16="http://schemas.microsoft.com/office/drawing/2014/main" id="{ED2D2380-29C1-45FD-AB6F-C9CE7F9D4A2D}"/>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9403149" y="2417256"/>
              <a:ext cx="2609409" cy="2083722"/>
            </a:xfrm>
            <a:prstGeom prst="rect">
              <a:avLst/>
            </a:prstGeom>
          </p:spPr>
        </p:pic>
        <p:sp>
          <p:nvSpPr>
            <p:cNvPr id="8" name="TextBox 7">
              <a:extLst>
                <a:ext uri="{FF2B5EF4-FFF2-40B4-BE49-F238E27FC236}">
                  <a16:creationId xmlns:a16="http://schemas.microsoft.com/office/drawing/2014/main" id="{EAA56EED-BB28-3D40-99FF-B8B28CC68EB5}"/>
                </a:ext>
              </a:extLst>
            </p:cNvPr>
            <p:cNvSpPr txBox="1"/>
            <p:nvPr/>
          </p:nvSpPr>
          <p:spPr>
            <a:xfrm>
              <a:off x="10162933" y="4500978"/>
              <a:ext cx="1089840" cy="369332"/>
            </a:xfrm>
            <a:prstGeom prst="rect">
              <a:avLst/>
            </a:prstGeom>
            <a:noFill/>
            <a:ln>
              <a:noFill/>
            </a:ln>
          </p:spPr>
          <p:txBody>
            <a:bodyPr wrap="square" rtlCol="0">
              <a:spAutoFit/>
            </a:bodyPr>
            <a:lstStyle/>
            <a:p>
              <a:pPr algn="ctr"/>
              <a:r>
                <a:rPr lang="en-IE" dirty="0"/>
                <a:t>Iwo Jima</a:t>
              </a:r>
            </a:p>
          </p:txBody>
        </p:sp>
      </p:grpSp>
    </p:spTree>
    <p:extLst>
      <p:ext uri="{BB962C8B-B14F-4D97-AF65-F5344CB8AC3E}">
        <p14:creationId xmlns:p14="http://schemas.microsoft.com/office/powerpoint/2010/main" val="510497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4489B76E-BAF4-44C9-989C-034E0B36D649}"/>
              </a:ext>
            </a:extLst>
          </p:cNvPr>
          <p:cNvSpPr>
            <a:spLocks noGrp="1"/>
          </p:cNvSpPr>
          <p:nvPr>
            <p:ph type="title"/>
          </p:nvPr>
        </p:nvSpPr>
        <p:spPr>
          <a:xfrm>
            <a:off x="372111" y="1012813"/>
            <a:ext cx="11581930" cy="608011"/>
          </a:xfrm>
        </p:spPr>
        <p:txBody>
          <a:bodyPr anchor="ctr">
            <a:normAutofit fontScale="90000"/>
          </a:bodyPr>
          <a:lstStyle/>
          <a:p>
            <a:r>
              <a:rPr lang="en-US" sz="4000" dirty="0"/>
              <a:t>Should the Atomic Bombs have been Dropped on </a:t>
            </a:r>
            <a:br>
              <a:rPr lang="en-US" sz="4000" dirty="0"/>
            </a:br>
            <a:r>
              <a:rPr lang="en-US" sz="4000" dirty="0"/>
              <a:t>Hiroshima and Nagasaki?</a:t>
            </a:r>
          </a:p>
        </p:txBody>
      </p:sp>
      <p:grpSp>
        <p:nvGrpSpPr>
          <p:cNvPr id="2" name="Group 1"/>
          <p:cNvGrpSpPr/>
          <p:nvPr/>
        </p:nvGrpSpPr>
        <p:grpSpPr>
          <a:xfrm>
            <a:off x="1524001" y="2275667"/>
            <a:ext cx="4893185" cy="3642964"/>
            <a:chOff x="1524001" y="2275667"/>
            <a:chExt cx="4893185" cy="3642964"/>
          </a:xfrm>
        </p:grpSpPr>
        <p:pic>
          <p:nvPicPr>
            <p:cNvPr id="8" name="Picture 7">
              <a:extLst>
                <a:ext uri="{FF2B5EF4-FFF2-40B4-BE49-F238E27FC236}">
                  <a16:creationId xmlns:a16="http://schemas.microsoft.com/office/drawing/2014/main" id="{F7C629ED-8B24-4685-AB9E-4A1336F0D74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524001" y="2275667"/>
              <a:ext cx="4893185" cy="3304410"/>
            </a:xfrm>
            <a:prstGeom prst="rect">
              <a:avLst/>
            </a:prstGeom>
          </p:spPr>
        </p:pic>
        <p:sp>
          <p:nvSpPr>
            <p:cNvPr id="16" name="TextBox 15">
              <a:extLst>
                <a:ext uri="{FF2B5EF4-FFF2-40B4-BE49-F238E27FC236}">
                  <a16:creationId xmlns:a16="http://schemas.microsoft.com/office/drawing/2014/main" id="{40578EBB-81A0-4213-A03F-303DCF355732}"/>
                </a:ext>
              </a:extLst>
            </p:cNvPr>
            <p:cNvSpPr txBox="1"/>
            <p:nvPr/>
          </p:nvSpPr>
          <p:spPr>
            <a:xfrm>
              <a:off x="1746938" y="5580077"/>
              <a:ext cx="4447309" cy="338554"/>
            </a:xfrm>
            <a:prstGeom prst="rect">
              <a:avLst/>
            </a:prstGeom>
            <a:noFill/>
            <a:ln>
              <a:noFill/>
            </a:ln>
          </p:spPr>
          <p:txBody>
            <a:bodyPr wrap="square" rtlCol="0">
              <a:spAutoFit/>
            </a:bodyPr>
            <a:lstStyle/>
            <a:p>
              <a:pPr algn="ctr"/>
              <a:r>
                <a:rPr lang="en-IE" sz="1600" dirty="0"/>
                <a:t>Hiroshima after the atomic explosion, August 1945</a:t>
              </a:r>
              <a:endParaRPr lang="en-US" sz="1600" dirty="0"/>
            </a:p>
          </p:txBody>
        </p:sp>
      </p:grpSp>
      <p:grpSp>
        <p:nvGrpSpPr>
          <p:cNvPr id="3" name="Group 2"/>
          <p:cNvGrpSpPr/>
          <p:nvPr/>
        </p:nvGrpSpPr>
        <p:grpSpPr>
          <a:xfrm>
            <a:off x="6971768" y="1998324"/>
            <a:ext cx="3525398" cy="4008443"/>
            <a:chOff x="6971768" y="1998324"/>
            <a:chExt cx="3525398" cy="4008443"/>
          </a:xfrm>
        </p:grpSpPr>
        <p:pic>
          <p:nvPicPr>
            <p:cNvPr id="15" name="Picture 14">
              <a:extLst>
                <a:ext uri="{FF2B5EF4-FFF2-40B4-BE49-F238E27FC236}">
                  <a16:creationId xmlns:a16="http://schemas.microsoft.com/office/drawing/2014/main" id="{737A24AD-5E07-467B-ACE6-582C7FAFF25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982844" y="1998324"/>
              <a:ext cx="3503247" cy="3669889"/>
            </a:xfrm>
            <a:prstGeom prst="rect">
              <a:avLst/>
            </a:prstGeom>
          </p:spPr>
        </p:pic>
        <p:sp>
          <p:nvSpPr>
            <p:cNvPr id="17" name="TextBox 16">
              <a:extLst>
                <a:ext uri="{FF2B5EF4-FFF2-40B4-BE49-F238E27FC236}">
                  <a16:creationId xmlns:a16="http://schemas.microsoft.com/office/drawing/2014/main" id="{EDF884CC-1AA9-4BB3-8A49-5746C0AB9B77}"/>
                </a:ext>
              </a:extLst>
            </p:cNvPr>
            <p:cNvSpPr txBox="1"/>
            <p:nvPr/>
          </p:nvSpPr>
          <p:spPr>
            <a:xfrm>
              <a:off x="6971768" y="5668213"/>
              <a:ext cx="3525398" cy="338554"/>
            </a:xfrm>
            <a:prstGeom prst="rect">
              <a:avLst/>
            </a:prstGeom>
            <a:noFill/>
            <a:ln>
              <a:noFill/>
            </a:ln>
          </p:spPr>
          <p:txBody>
            <a:bodyPr wrap="square" rtlCol="0">
              <a:spAutoFit/>
            </a:bodyPr>
            <a:lstStyle/>
            <a:p>
              <a:pPr algn="ctr"/>
              <a:r>
                <a:rPr lang="en-IE" sz="1600" dirty="0"/>
                <a:t>A victim of the Hiroshima explosion</a:t>
              </a:r>
              <a:endParaRPr lang="en-US" sz="1600" dirty="0"/>
            </a:p>
          </p:txBody>
        </p:sp>
      </p:grpSp>
    </p:spTree>
    <p:extLst>
      <p:ext uri="{BB962C8B-B14F-4D97-AF65-F5344CB8AC3E}">
        <p14:creationId xmlns:p14="http://schemas.microsoft.com/office/powerpoint/2010/main" val="3446950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489B76E-BAF4-44C9-989C-034E0B36D649}"/>
              </a:ext>
            </a:extLst>
          </p:cNvPr>
          <p:cNvSpPr>
            <a:spLocks noGrp="1"/>
          </p:cNvSpPr>
          <p:nvPr>
            <p:ph type="title"/>
          </p:nvPr>
        </p:nvSpPr>
        <p:spPr>
          <a:xfrm>
            <a:off x="286386" y="965188"/>
            <a:ext cx="11581930" cy="608011"/>
          </a:xfrm>
        </p:spPr>
        <p:txBody>
          <a:bodyPr anchor="ctr">
            <a:normAutofit fontScale="90000"/>
          </a:bodyPr>
          <a:lstStyle/>
          <a:p>
            <a:r>
              <a:rPr lang="en-US" sz="4000" dirty="0"/>
              <a:t>Should the Atomic Bombs have been Dropped on Hiroshima and Nagasaki?</a:t>
            </a:r>
          </a:p>
        </p:txBody>
      </p:sp>
      <p:grpSp>
        <p:nvGrpSpPr>
          <p:cNvPr id="2" name="Group 1"/>
          <p:cNvGrpSpPr/>
          <p:nvPr/>
        </p:nvGrpSpPr>
        <p:grpSpPr>
          <a:xfrm>
            <a:off x="2576569" y="5670581"/>
            <a:ext cx="6485340" cy="969063"/>
            <a:chOff x="2576569" y="5670581"/>
            <a:chExt cx="6485340" cy="969063"/>
          </a:xfrm>
        </p:grpSpPr>
        <p:sp>
          <p:nvSpPr>
            <p:cNvPr id="11" name="Rectangle 10">
              <a:extLst>
                <a:ext uri="{FF2B5EF4-FFF2-40B4-BE49-F238E27FC236}">
                  <a16:creationId xmlns:a16="http://schemas.microsoft.com/office/drawing/2014/main" id="{D505B520-9F05-4114-9A52-CE092C7EF46E}"/>
                </a:ext>
              </a:extLst>
            </p:cNvPr>
            <p:cNvSpPr/>
            <p:nvPr/>
          </p:nvSpPr>
          <p:spPr>
            <a:xfrm>
              <a:off x="2844527" y="5934407"/>
              <a:ext cx="6217382" cy="70523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E"/>
            </a:p>
          </p:txBody>
        </p:sp>
        <p:pic>
          <p:nvPicPr>
            <p:cNvPr id="12" name="Picture 11" descr="Icon&#10;&#10;Description automatically generated">
              <a:extLst>
                <a:ext uri="{FF2B5EF4-FFF2-40B4-BE49-F238E27FC236}">
                  <a16:creationId xmlns:a16="http://schemas.microsoft.com/office/drawing/2014/main" id="{1B96340B-2083-4AA6-A9AD-407F581258D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76569" y="5670581"/>
              <a:ext cx="535912" cy="501750"/>
            </a:xfrm>
            <a:prstGeom prst="rect">
              <a:avLst/>
            </a:prstGeom>
          </p:spPr>
        </p:pic>
        <p:sp>
          <p:nvSpPr>
            <p:cNvPr id="13" name="Rectangle 12"/>
            <p:cNvSpPr/>
            <p:nvPr/>
          </p:nvSpPr>
          <p:spPr>
            <a:xfrm>
              <a:off x="3097779" y="5931758"/>
              <a:ext cx="5884296" cy="707886"/>
            </a:xfrm>
            <a:prstGeom prst="rect">
              <a:avLst/>
            </a:prstGeom>
          </p:spPr>
          <p:txBody>
            <a:bodyPr wrap="square">
              <a:spAutoFit/>
            </a:bodyPr>
            <a:lstStyle/>
            <a:p>
              <a:r>
                <a:rPr lang="en-US" sz="2000" b="1" dirty="0"/>
                <a:t>What do these sources say about the reasons for dropping the atomic bombs?</a:t>
              </a:r>
            </a:p>
          </p:txBody>
        </p:sp>
      </p:grpSp>
      <p:sp>
        <p:nvSpPr>
          <p:cNvPr id="14" name="TextBox 13">
            <a:extLst>
              <a:ext uri="{FF2B5EF4-FFF2-40B4-BE49-F238E27FC236}">
                <a16:creationId xmlns:a16="http://schemas.microsoft.com/office/drawing/2014/main" id="{FE5DAE8B-0549-4B69-BCEA-ACB12B5B44A7}"/>
              </a:ext>
            </a:extLst>
          </p:cNvPr>
          <p:cNvSpPr txBox="1"/>
          <p:nvPr/>
        </p:nvSpPr>
        <p:spPr>
          <a:xfrm>
            <a:off x="140599" y="1831449"/>
            <a:ext cx="4412173" cy="3785652"/>
          </a:xfrm>
          <a:prstGeom prst="rect">
            <a:avLst/>
          </a:prstGeom>
          <a:solidFill>
            <a:srgbClr val="D3DBB9"/>
          </a:solidFill>
        </p:spPr>
        <p:txBody>
          <a:bodyPr wrap="square" rtlCol="0">
            <a:spAutoFit/>
          </a:bodyPr>
          <a:lstStyle/>
          <a:p>
            <a:r>
              <a:rPr lang="en-GB" sz="1600" b="1" dirty="0"/>
              <a:t>Source 1</a:t>
            </a:r>
            <a:endParaRPr lang="en-IE" sz="1600" dirty="0"/>
          </a:p>
          <a:p>
            <a:r>
              <a:rPr lang="en-GB" sz="1600" dirty="0"/>
              <a:t>The total strength of the Japanese army was estimated at about 5 million men. The air force or Kamikaze, or suicide attacks had already caused serious damage to our seagoing forces. There was a very strong possibility that the Japanese government might decide on resistance to the end. The Allies would have been faced with the enormous task of destroying an armed force of five million men and five thousand suicide aircraft. We estimated that if we were forced to carry this plan to its conclusion, the major fighting would not end until the latter part of 1946 at the earliest. </a:t>
            </a:r>
            <a:endParaRPr lang="en-IE" sz="1600" dirty="0"/>
          </a:p>
          <a:p>
            <a:pPr algn="r"/>
            <a:r>
              <a:rPr lang="en-GB" sz="1600" b="1" dirty="0"/>
              <a:t>Henry Stimson, the US Secretary of State for War in 1945, writing in 1947</a:t>
            </a:r>
            <a:endParaRPr lang="en-IE" sz="1600" dirty="0"/>
          </a:p>
        </p:txBody>
      </p:sp>
      <p:sp>
        <p:nvSpPr>
          <p:cNvPr id="15" name="TextBox 14">
            <a:extLst>
              <a:ext uri="{FF2B5EF4-FFF2-40B4-BE49-F238E27FC236}">
                <a16:creationId xmlns:a16="http://schemas.microsoft.com/office/drawing/2014/main" id="{00178919-99B0-4E61-92B0-8283B60E12CB}"/>
              </a:ext>
            </a:extLst>
          </p:cNvPr>
          <p:cNvSpPr txBox="1"/>
          <p:nvPr/>
        </p:nvSpPr>
        <p:spPr>
          <a:xfrm>
            <a:off x="5107863" y="1831449"/>
            <a:ext cx="3398954" cy="3785652"/>
          </a:xfrm>
          <a:prstGeom prst="rect">
            <a:avLst/>
          </a:prstGeom>
          <a:solidFill>
            <a:srgbClr val="D3DBB9"/>
          </a:solidFill>
        </p:spPr>
        <p:txBody>
          <a:bodyPr wrap="square" rtlCol="0">
            <a:spAutoFit/>
          </a:bodyPr>
          <a:lstStyle/>
          <a:p>
            <a:r>
              <a:rPr lang="en-GB" sz="1600" b="1" dirty="0"/>
              <a:t>Source 2</a:t>
            </a:r>
            <a:endParaRPr lang="en-IE" sz="1600" dirty="0"/>
          </a:p>
          <a:p>
            <a:r>
              <a:rPr lang="en-GB" sz="1600" dirty="0"/>
              <a:t>The Americans dropped atom bombs on the Japanese cities of Hiroshima and Nagasaki killing hundreds of thousands of civilians. Officially the USA ‘claimed’ that the bombings were aimed at bringing the end of the war nearer and avoiding unnecessary casualties.  But they had entirely different reasons. The purpose of the bombings was to intimidate other countries, above all the Soviet Union.</a:t>
            </a:r>
            <a:endParaRPr lang="en-IE" sz="1600" dirty="0"/>
          </a:p>
          <a:p>
            <a:pPr algn="r"/>
            <a:r>
              <a:rPr lang="en-GB" sz="1600" b="1" dirty="0"/>
              <a:t>Vadim Nekrasov, </a:t>
            </a:r>
            <a:r>
              <a:rPr lang="en-GB" sz="1600" b="1" i="1" dirty="0"/>
              <a:t>The Roots of European Security</a:t>
            </a:r>
            <a:r>
              <a:rPr lang="en-GB" sz="1600" b="1" dirty="0"/>
              <a:t> (1984), a Russian history book</a:t>
            </a:r>
            <a:endParaRPr lang="en-IE" sz="1600" dirty="0"/>
          </a:p>
        </p:txBody>
      </p:sp>
      <p:sp>
        <p:nvSpPr>
          <p:cNvPr id="16" name="TextBox 15">
            <a:extLst>
              <a:ext uri="{FF2B5EF4-FFF2-40B4-BE49-F238E27FC236}">
                <a16:creationId xmlns:a16="http://schemas.microsoft.com/office/drawing/2014/main" id="{135E29BB-6A21-95CB-AD33-BCEFB70AB693}"/>
              </a:ext>
            </a:extLst>
          </p:cNvPr>
          <p:cNvSpPr txBox="1"/>
          <p:nvPr/>
        </p:nvSpPr>
        <p:spPr>
          <a:xfrm>
            <a:off x="9061909" y="1831449"/>
            <a:ext cx="2820318" cy="4031873"/>
          </a:xfrm>
          <a:prstGeom prst="rect">
            <a:avLst/>
          </a:prstGeom>
          <a:solidFill>
            <a:srgbClr val="D3DBB9"/>
          </a:solidFill>
        </p:spPr>
        <p:txBody>
          <a:bodyPr wrap="square" rtlCol="0">
            <a:spAutoFit/>
          </a:bodyPr>
          <a:lstStyle/>
          <a:p>
            <a:r>
              <a:rPr lang="en-GB" sz="1600" b="1" dirty="0"/>
              <a:t>Source 3</a:t>
            </a:r>
            <a:endParaRPr lang="en-IE" sz="1600" dirty="0"/>
          </a:p>
          <a:p>
            <a:r>
              <a:rPr lang="en-GB" sz="1600" dirty="0"/>
              <a:t>On the first day of July (1945), Sato (the Japanese Ambassador in Moscow) sent a long message to Tokyo. He strongly advised accepting any terms. The response of the Japanese Cabinet (government) was that the war must be fought with all the energy that the nation was capable of so long as the only alternative was unconditional surrender.</a:t>
            </a:r>
            <a:endParaRPr lang="en-IE" sz="1600" dirty="0"/>
          </a:p>
          <a:p>
            <a:pPr algn="r"/>
            <a:r>
              <a:rPr lang="en-GB" sz="1600" b="1" dirty="0"/>
              <a:t>A Japanese telegram intercepted by US Intelligence in 1945</a:t>
            </a:r>
            <a:endParaRPr lang="en-IE" sz="1600" dirty="0"/>
          </a:p>
        </p:txBody>
      </p:sp>
    </p:spTree>
    <p:extLst>
      <p:ext uri="{BB962C8B-B14F-4D97-AF65-F5344CB8AC3E}">
        <p14:creationId xmlns:p14="http://schemas.microsoft.com/office/powerpoint/2010/main" val="1042253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0252" y="613040"/>
            <a:ext cx="11017848" cy="6035410"/>
            <a:chOff x="450252" y="613040"/>
            <a:chExt cx="11017848" cy="6035410"/>
          </a:xfrm>
        </p:grpSpPr>
        <p:sp>
          <p:nvSpPr>
            <p:cNvPr id="4" name="Rectangle 3">
              <a:extLst>
                <a:ext uri="{FF2B5EF4-FFF2-40B4-BE49-F238E27FC236}">
                  <a16:creationId xmlns:a16="http://schemas.microsoft.com/office/drawing/2014/main" id="{6C7F4AE7-7697-4C2E-ADC3-373A720F0A00}"/>
                </a:ext>
              </a:extLst>
            </p:cNvPr>
            <p:cNvSpPr/>
            <p:nvPr/>
          </p:nvSpPr>
          <p:spPr>
            <a:xfrm>
              <a:off x="817796" y="1070709"/>
              <a:ext cx="10650304" cy="5577741"/>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 name="TextBox 4">
              <a:extLst>
                <a:ext uri="{FF2B5EF4-FFF2-40B4-BE49-F238E27FC236}">
                  <a16:creationId xmlns:a16="http://schemas.microsoft.com/office/drawing/2014/main" id="{834D9B6F-BC29-4765-A16F-E7CBD9C02F13}"/>
                </a:ext>
              </a:extLst>
            </p:cNvPr>
            <p:cNvSpPr txBox="1"/>
            <p:nvPr/>
          </p:nvSpPr>
          <p:spPr>
            <a:xfrm>
              <a:off x="1408138" y="1070708"/>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6" name="Picture 5"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0252" y="613040"/>
              <a:ext cx="1086781" cy="1086781"/>
            </a:xfrm>
            <a:prstGeom prst="rect">
              <a:avLst/>
            </a:prstGeom>
          </p:spPr>
        </p:pic>
      </p:grpSp>
      <p:sp>
        <p:nvSpPr>
          <p:cNvPr id="7" name="TextBox 6">
            <a:extLst>
              <a:ext uri="{FF2B5EF4-FFF2-40B4-BE49-F238E27FC236}">
                <a16:creationId xmlns:a16="http://schemas.microsoft.com/office/drawing/2014/main" id="{6D04AFB4-E4D1-487E-BA0B-11527D6D612F}"/>
              </a:ext>
            </a:extLst>
          </p:cNvPr>
          <p:cNvSpPr txBox="1"/>
          <p:nvPr/>
        </p:nvSpPr>
        <p:spPr>
          <a:xfrm>
            <a:off x="1367273" y="1699821"/>
            <a:ext cx="9375112" cy="4708981"/>
          </a:xfrm>
          <a:prstGeom prst="rect">
            <a:avLst/>
          </a:prstGeom>
          <a:noFill/>
        </p:spPr>
        <p:txBody>
          <a:bodyPr wrap="square">
            <a:spAutoFit/>
          </a:bodyPr>
          <a:lstStyle/>
          <a:p>
            <a:pPr marL="342900" indent="-342900">
              <a:buClr>
                <a:srgbClr val="11AD9A"/>
              </a:buClr>
              <a:buFont typeface="+mj-lt"/>
              <a:buAutoNum type="arabicPeriod"/>
            </a:pPr>
            <a:r>
              <a:rPr lang="en-US" sz="3000" dirty="0"/>
              <a:t>After attacking Pearl </a:t>
            </a:r>
            <a:r>
              <a:rPr lang="en-US" sz="3000" dirty="0" err="1"/>
              <a:t>Harbour</a:t>
            </a:r>
            <a:r>
              <a:rPr lang="en-US" sz="3000" dirty="0"/>
              <a:t>, where did Japan capture an important British naval base?</a:t>
            </a:r>
          </a:p>
          <a:p>
            <a:pPr marL="342900" indent="-342900">
              <a:buClr>
                <a:srgbClr val="11AD9A"/>
              </a:buClr>
              <a:buFont typeface="+mj-lt"/>
              <a:buAutoNum type="arabicPeriod"/>
            </a:pPr>
            <a:r>
              <a:rPr lang="en-US" sz="3000" dirty="0"/>
              <a:t>Why was the Battle of Midway an important turning point in the war?</a:t>
            </a:r>
          </a:p>
          <a:p>
            <a:pPr marL="342900" indent="-342900">
              <a:buClr>
                <a:srgbClr val="11AD9A"/>
              </a:buClr>
              <a:buFont typeface="+mj-lt"/>
              <a:buAutoNum type="arabicPeriod"/>
            </a:pPr>
            <a:r>
              <a:rPr lang="en-US" sz="3000" dirty="0"/>
              <a:t>What other two countries besides Britain and the US advanced on Japan?</a:t>
            </a:r>
          </a:p>
          <a:p>
            <a:pPr marL="342900" indent="-342900">
              <a:buClr>
                <a:srgbClr val="11AD9A"/>
              </a:buClr>
              <a:buFont typeface="+mj-lt"/>
              <a:buAutoNum type="arabicPeriod"/>
            </a:pPr>
            <a:r>
              <a:rPr lang="en-US" sz="3000" dirty="0"/>
              <a:t>On what two Japanese cities did the US drop atomic bombs?</a:t>
            </a:r>
          </a:p>
          <a:p>
            <a:pPr marL="342900" indent="-342900">
              <a:buClr>
                <a:srgbClr val="11AD9A"/>
              </a:buClr>
              <a:buFont typeface="+mj-lt"/>
              <a:buAutoNum type="arabicPeriod"/>
            </a:pPr>
            <a:r>
              <a:rPr lang="en-US" sz="3000" dirty="0"/>
              <a:t>What was the impact of those bombs?</a:t>
            </a:r>
          </a:p>
          <a:p>
            <a:pPr marL="342900" indent="-342900">
              <a:buClr>
                <a:srgbClr val="11AD9A"/>
              </a:buClr>
              <a:buFont typeface="+mj-lt"/>
              <a:buAutoNum type="arabicPeriod"/>
            </a:pPr>
            <a:r>
              <a:rPr lang="en-US" sz="3000" dirty="0"/>
              <a:t>Explain ‘VE Day’ and ‘VJ Day’.</a:t>
            </a:r>
            <a:endParaRPr lang="en-IE" sz="3000" dirty="0"/>
          </a:p>
        </p:txBody>
      </p:sp>
    </p:spTree>
    <p:extLst>
      <p:ext uri="{BB962C8B-B14F-4D97-AF65-F5344CB8AC3E}">
        <p14:creationId xmlns:p14="http://schemas.microsoft.com/office/powerpoint/2010/main" val="152246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489B76E-BAF4-44C9-989C-034E0B36D649}"/>
              </a:ext>
            </a:extLst>
          </p:cNvPr>
          <p:cNvSpPr>
            <a:spLocks noGrp="1"/>
          </p:cNvSpPr>
          <p:nvPr>
            <p:ph type="title"/>
          </p:nvPr>
        </p:nvSpPr>
        <p:spPr>
          <a:xfrm>
            <a:off x="667386" y="869938"/>
            <a:ext cx="11581930" cy="608011"/>
          </a:xfrm>
        </p:spPr>
        <p:txBody>
          <a:bodyPr anchor="ctr">
            <a:normAutofit fontScale="90000"/>
          </a:bodyPr>
          <a:lstStyle/>
          <a:p>
            <a:r>
              <a:rPr lang="en-US" sz="4000" dirty="0"/>
              <a:t>Why Did the Allies Win the War?</a:t>
            </a:r>
          </a:p>
        </p:txBody>
      </p:sp>
      <p:pic>
        <p:nvPicPr>
          <p:cNvPr id="9" name="Picture 8">
            <a:extLst>
              <a:ext uri="{FF2B5EF4-FFF2-40B4-BE49-F238E27FC236}">
                <a16:creationId xmlns:a16="http://schemas.microsoft.com/office/drawing/2014/main" id="{526CBAC9-A371-48CB-B85C-45440C25233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048451" y="1707111"/>
            <a:ext cx="6693941" cy="4337117"/>
          </a:xfrm>
          <a:prstGeom prst="rect">
            <a:avLst/>
          </a:prstGeom>
        </p:spPr>
      </p:pic>
      <p:sp>
        <p:nvSpPr>
          <p:cNvPr id="10" name="TextBox 9">
            <a:extLst>
              <a:ext uri="{FF2B5EF4-FFF2-40B4-BE49-F238E27FC236}">
                <a16:creationId xmlns:a16="http://schemas.microsoft.com/office/drawing/2014/main" id="{AD4F319A-3281-F9FC-92CC-DFC7CC8929C8}"/>
              </a:ext>
            </a:extLst>
          </p:cNvPr>
          <p:cNvSpPr txBox="1"/>
          <p:nvPr/>
        </p:nvSpPr>
        <p:spPr>
          <a:xfrm>
            <a:off x="9283606" y="3612166"/>
            <a:ext cx="2293979" cy="1323439"/>
          </a:xfrm>
          <a:prstGeom prst="rect">
            <a:avLst/>
          </a:prstGeom>
          <a:noFill/>
          <a:ln>
            <a:solidFill>
              <a:schemeClr val="tx1"/>
            </a:solidFill>
          </a:ln>
        </p:spPr>
        <p:txBody>
          <a:bodyPr wrap="square" rtlCol="0">
            <a:spAutoFit/>
          </a:bodyPr>
          <a:lstStyle/>
          <a:p>
            <a:r>
              <a:rPr lang="en-IE" sz="1600" dirty="0"/>
              <a:t>Create your own mind map on Why the Allies won the war using the above features and p. 320-21</a:t>
            </a:r>
          </a:p>
        </p:txBody>
      </p:sp>
    </p:spTree>
    <p:extLst>
      <p:ext uri="{BB962C8B-B14F-4D97-AF65-F5344CB8AC3E}">
        <p14:creationId xmlns:p14="http://schemas.microsoft.com/office/powerpoint/2010/main" val="3624725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0252" y="1577263"/>
            <a:ext cx="10772713" cy="3170583"/>
            <a:chOff x="450252" y="1577263"/>
            <a:chExt cx="10772713" cy="3170583"/>
          </a:xfrm>
        </p:grpSpPr>
        <p:sp>
          <p:nvSpPr>
            <p:cNvPr id="8" name="Rectangle 7">
              <a:extLst>
                <a:ext uri="{FF2B5EF4-FFF2-40B4-BE49-F238E27FC236}">
                  <a16:creationId xmlns:a16="http://schemas.microsoft.com/office/drawing/2014/main" id="{6C7F4AE7-7697-4C2E-ADC3-373A720F0A00}"/>
                </a:ext>
              </a:extLst>
            </p:cNvPr>
            <p:cNvSpPr/>
            <p:nvPr/>
          </p:nvSpPr>
          <p:spPr>
            <a:xfrm>
              <a:off x="817796" y="2034933"/>
              <a:ext cx="10405169" cy="2712913"/>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9" name="TextBox 8">
              <a:extLst>
                <a:ext uri="{FF2B5EF4-FFF2-40B4-BE49-F238E27FC236}">
                  <a16:creationId xmlns:a16="http://schemas.microsoft.com/office/drawing/2014/main" id="{834D9B6F-BC29-4765-A16F-E7CBD9C02F13}"/>
                </a:ext>
              </a:extLst>
            </p:cNvPr>
            <p:cNvSpPr txBox="1"/>
            <p:nvPr/>
          </p:nvSpPr>
          <p:spPr>
            <a:xfrm>
              <a:off x="1408138" y="2034931"/>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10" name="Picture 9"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0252" y="1577263"/>
              <a:ext cx="1086781" cy="1086781"/>
            </a:xfrm>
            <a:prstGeom prst="rect">
              <a:avLst/>
            </a:prstGeom>
          </p:spPr>
        </p:pic>
      </p:grpSp>
      <p:sp>
        <p:nvSpPr>
          <p:cNvPr id="11" name="TextBox 10">
            <a:extLst>
              <a:ext uri="{FF2B5EF4-FFF2-40B4-BE49-F238E27FC236}">
                <a16:creationId xmlns:a16="http://schemas.microsoft.com/office/drawing/2014/main" id="{6D04AFB4-E4D1-487E-BA0B-11527D6D612F}"/>
              </a:ext>
            </a:extLst>
          </p:cNvPr>
          <p:cNvSpPr txBox="1"/>
          <p:nvPr/>
        </p:nvSpPr>
        <p:spPr>
          <a:xfrm>
            <a:off x="1367273" y="2664044"/>
            <a:ext cx="9375112" cy="1938992"/>
          </a:xfrm>
          <a:prstGeom prst="rect">
            <a:avLst/>
          </a:prstGeom>
          <a:noFill/>
        </p:spPr>
        <p:txBody>
          <a:bodyPr wrap="square">
            <a:spAutoFit/>
          </a:bodyPr>
          <a:lstStyle/>
          <a:p>
            <a:pPr marL="342900" indent="-342900">
              <a:buClr>
                <a:srgbClr val="11AD9A"/>
              </a:buClr>
              <a:buFont typeface="+mj-lt"/>
              <a:buAutoNum type="arabicPeriod"/>
            </a:pPr>
            <a:r>
              <a:rPr lang="en-US" sz="3000" dirty="0"/>
              <a:t>Select three reasons why the Allies won the war and explain them.</a:t>
            </a:r>
          </a:p>
          <a:p>
            <a:pPr marL="342900" indent="-342900">
              <a:buClr>
                <a:srgbClr val="11AD9A"/>
              </a:buClr>
              <a:buFont typeface="+mj-lt"/>
              <a:buAutoNum type="arabicPeriod"/>
            </a:pPr>
            <a:r>
              <a:rPr lang="en-US" sz="3000" dirty="0"/>
              <a:t>Which of the reasons explaining why the Allies won the war was the most important? Explain your answer.</a:t>
            </a:r>
          </a:p>
        </p:txBody>
      </p:sp>
    </p:spTree>
    <p:extLst>
      <p:ext uri="{BB962C8B-B14F-4D97-AF65-F5344CB8AC3E}">
        <p14:creationId xmlns:p14="http://schemas.microsoft.com/office/powerpoint/2010/main" val="4013119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489B76E-BAF4-44C9-989C-034E0B36D649}"/>
              </a:ext>
            </a:extLst>
          </p:cNvPr>
          <p:cNvSpPr>
            <a:spLocks noGrp="1"/>
          </p:cNvSpPr>
          <p:nvPr>
            <p:ph type="title"/>
          </p:nvPr>
        </p:nvSpPr>
        <p:spPr>
          <a:xfrm>
            <a:off x="667386" y="869938"/>
            <a:ext cx="11581930" cy="608011"/>
          </a:xfrm>
        </p:spPr>
        <p:txBody>
          <a:bodyPr anchor="ctr">
            <a:normAutofit fontScale="90000"/>
          </a:bodyPr>
          <a:lstStyle/>
          <a:p>
            <a:r>
              <a:rPr lang="en-US" sz="4000" dirty="0"/>
              <a:t>What was the Impact of World War II?</a:t>
            </a: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8875" y="1708837"/>
            <a:ext cx="7334250" cy="46538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89660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2797" y="1728617"/>
            <a:ext cx="9428650" cy="31375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0275" y="5129383"/>
            <a:ext cx="7791450" cy="1581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a:extLst>
              <a:ext uri="{FF2B5EF4-FFF2-40B4-BE49-F238E27FC236}">
                <a16:creationId xmlns:a16="http://schemas.microsoft.com/office/drawing/2014/main" id="{596F009A-C37C-F553-8D78-32D1BA910048}"/>
              </a:ext>
            </a:extLst>
          </p:cNvPr>
          <p:cNvSpPr txBox="1"/>
          <p:nvPr/>
        </p:nvSpPr>
        <p:spPr>
          <a:xfrm>
            <a:off x="477520" y="711200"/>
            <a:ext cx="9011920" cy="707886"/>
          </a:xfrm>
          <a:prstGeom prst="rect">
            <a:avLst/>
          </a:prstGeom>
          <a:noFill/>
        </p:spPr>
        <p:txBody>
          <a:bodyPr wrap="square" rtlCol="0">
            <a:spAutoFit/>
          </a:bodyPr>
          <a:lstStyle/>
          <a:p>
            <a:r>
              <a:rPr lang="en-IE" sz="4000" b="1" dirty="0">
                <a:solidFill>
                  <a:srgbClr val="FFC000"/>
                </a:solidFill>
              </a:rPr>
              <a:t>Timeline of World War II, 1939-45</a:t>
            </a:r>
          </a:p>
        </p:txBody>
      </p:sp>
    </p:spTree>
    <p:extLst>
      <p:ext uri="{BB962C8B-B14F-4D97-AF65-F5344CB8AC3E}">
        <p14:creationId xmlns:p14="http://schemas.microsoft.com/office/powerpoint/2010/main" val="3835145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489B76E-BAF4-44C9-989C-034E0B36D649}"/>
              </a:ext>
            </a:extLst>
          </p:cNvPr>
          <p:cNvSpPr>
            <a:spLocks noGrp="1"/>
          </p:cNvSpPr>
          <p:nvPr>
            <p:ph type="title"/>
          </p:nvPr>
        </p:nvSpPr>
        <p:spPr>
          <a:xfrm>
            <a:off x="667386" y="990702"/>
            <a:ext cx="11581930" cy="608011"/>
          </a:xfrm>
        </p:spPr>
        <p:txBody>
          <a:bodyPr anchor="ctr">
            <a:normAutofit fontScale="90000"/>
          </a:bodyPr>
          <a:lstStyle/>
          <a:p>
            <a:r>
              <a:rPr lang="en-US" sz="4000" dirty="0"/>
              <a:t>Short-Term Impact</a:t>
            </a:r>
          </a:p>
        </p:txBody>
      </p:sp>
      <p:pic>
        <p:nvPicPr>
          <p:cNvPr id="2" name="Picture 1"/>
          <p:cNvPicPr>
            <a:picLocks noChangeAspect="1"/>
          </p:cNvPicPr>
          <p:nvPr/>
        </p:nvPicPr>
        <p:blipFill>
          <a:blip r:embed="rId2"/>
          <a:stretch>
            <a:fillRect/>
          </a:stretch>
        </p:blipFill>
        <p:spPr>
          <a:xfrm>
            <a:off x="1624745" y="1848950"/>
            <a:ext cx="8213847" cy="3746198"/>
          </a:xfrm>
          <a:prstGeom prst="rect">
            <a:avLst/>
          </a:prstGeom>
        </p:spPr>
      </p:pic>
    </p:spTree>
    <p:extLst>
      <p:ext uri="{BB962C8B-B14F-4D97-AF65-F5344CB8AC3E}">
        <p14:creationId xmlns:p14="http://schemas.microsoft.com/office/powerpoint/2010/main" val="315070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489B76E-BAF4-44C9-989C-034E0B36D649}"/>
              </a:ext>
            </a:extLst>
          </p:cNvPr>
          <p:cNvSpPr>
            <a:spLocks noGrp="1"/>
          </p:cNvSpPr>
          <p:nvPr>
            <p:ph type="title"/>
          </p:nvPr>
        </p:nvSpPr>
        <p:spPr>
          <a:xfrm>
            <a:off x="934086" y="869938"/>
            <a:ext cx="11581930" cy="608011"/>
          </a:xfrm>
        </p:spPr>
        <p:txBody>
          <a:bodyPr anchor="ctr">
            <a:normAutofit fontScale="90000"/>
          </a:bodyPr>
          <a:lstStyle/>
          <a:p>
            <a:r>
              <a:rPr lang="en-US" sz="4000" dirty="0"/>
              <a:t>Destruction and Economic Revival</a:t>
            </a:r>
          </a:p>
        </p:txBody>
      </p:sp>
      <p:sp>
        <p:nvSpPr>
          <p:cNvPr id="10" name="TextBox 9">
            <a:extLst>
              <a:ext uri="{FF2B5EF4-FFF2-40B4-BE49-F238E27FC236}">
                <a16:creationId xmlns:a16="http://schemas.microsoft.com/office/drawing/2014/main" id="{183D6574-9985-AF42-92C5-00D0FA75C8D2}"/>
              </a:ext>
            </a:extLst>
          </p:cNvPr>
          <p:cNvSpPr txBox="1"/>
          <p:nvPr/>
        </p:nvSpPr>
        <p:spPr>
          <a:xfrm>
            <a:off x="1003966" y="1590269"/>
            <a:ext cx="4527604" cy="216982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dirty="0"/>
              <a:t>Cities, industries, roads, railways, harbours</a:t>
            </a:r>
          </a:p>
          <a:p>
            <a:pPr marL="285750" indent="-285750">
              <a:lnSpc>
                <a:spcPct val="150000"/>
              </a:lnSpc>
              <a:buFont typeface="Arial" panose="020B0604020202020204" pitchFamily="34" charset="0"/>
              <a:buChar char="•"/>
            </a:pPr>
            <a:r>
              <a:rPr lang="en-IE" b="1" dirty="0"/>
              <a:t>Marshall Aid </a:t>
            </a:r>
            <a:r>
              <a:rPr lang="en-IE" dirty="0"/>
              <a:t>to European governments</a:t>
            </a:r>
          </a:p>
          <a:p>
            <a:pPr marL="285750" indent="-285750">
              <a:lnSpc>
                <a:spcPct val="150000"/>
              </a:lnSpc>
              <a:buFont typeface="Arial" panose="020B0604020202020204" pitchFamily="34" charset="0"/>
              <a:buChar char="•"/>
            </a:pPr>
            <a:r>
              <a:rPr lang="en-IE" dirty="0"/>
              <a:t>American control of </a:t>
            </a:r>
            <a:r>
              <a:rPr lang="en-IE" b="1" dirty="0"/>
              <a:t>Japan</a:t>
            </a:r>
          </a:p>
          <a:p>
            <a:pPr marL="285750" indent="-285750">
              <a:lnSpc>
                <a:spcPct val="150000"/>
              </a:lnSpc>
              <a:buFont typeface="Arial" panose="020B0604020202020204" pitchFamily="34" charset="0"/>
              <a:buChar char="•"/>
            </a:pPr>
            <a:r>
              <a:rPr lang="en-IE" dirty="0"/>
              <a:t>Improved the Japanese economy</a:t>
            </a:r>
          </a:p>
          <a:p>
            <a:pPr marL="285750" indent="-285750">
              <a:lnSpc>
                <a:spcPct val="150000"/>
              </a:lnSpc>
              <a:buFont typeface="Arial" panose="020B0604020202020204" pitchFamily="34" charset="0"/>
              <a:buChar char="•"/>
            </a:pPr>
            <a:r>
              <a:rPr lang="en-IE" dirty="0"/>
              <a:t>Also later impact of Korean War on Japan</a:t>
            </a:r>
          </a:p>
        </p:txBody>
      </p:sp>
      <p:sp>
        <p:nvSpPr>
          <p:cNvPr id="12" name="TextBox 11">
            <a:extLst>
              <a:ext uri="{FF2B5EF4-FFF2-40B4-BE49-F238E27FC236}">
                <a16:creationId xmlns:a16="http://schemas.microsoft.com/office/drawing/2014/main" id="{EBDACF05-DA59-E642-978A-8DE9953D0EBD}"/>
              </a:ext>
            </a:extLst>
          </p:cNvPr>
          <p:cNvSpPr txBox="1"/>
          <p:nvPr/>
        </p:nvSpPr>
        <p:spPr>
          <a:xfrm>
            <a:off x="1003966" y="4156420"/>
            <a:ext cx="4908930" cy="216982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b="1" dirty="0"/>
              <a:t>11.5 million Germans </a:t>
            </a:r>
            <a:r>
              <a:rPr lang="en-IE" dirty="0"/>
              <a:t>moved from Eastern Europe</a:t>
            </a:r>
          </a:p>
          <a:p>
            <a:pPr marL="285750" indent="-285750">
              <a:lnSpc>
                <a:spcPct val="150000"/>
              </a:lnSpc>
              <a:buFont typeface="Arial" panose="020B0604020202020204" pitchFamily="34" charset="0"/>
              <a:buChar char="•"/>
            </a:pPr>
            <a:r>
              <a:rPr lang="en-IE" b="1" dirty="0"/>
              <a:t>Jews</a:t>
            </a:r>
            <a:r>
              <a:rPr lang="en-IE" dirty="0"/>
              <a:t> leaving concentration camps</a:t>
            </a:r>
          </a:p>
          <a:p>
            <a:pPr marL="285750" indent="-285750">
              <a:lnSpc>
                <a:spcPct val="150000"/>
              </a:lnSpc>
              <a:buFont typeface="Arial" panose="020B0604020202020204" pitchFamily="34" charset="0"/>
              <a:buChar char="•"/>
            </a:pPr>
            <a:r>
              <a:rPr lang="en-IE" dirty="0"/>
              <a:t>Some moved to </a:t>
            </a:r>
            <a:r>
              <a:rPr lang="en-IE" b="1" dirty="0"/>
              <a:t>Israel</a:t>
            </a:r>
          </a:p>
          <a:p>
            <a:pPr marL="285750" indent="-285750">
              <a:lnSpc>
                <a:spcPct val="150000"/>
              </a:lnSpc>
              <a:buFont typeface="Arial" panose="020B0604020202020204" pitchFamily="34" charset="0"/>
              <a:buChar char="•"/>
            </a:pPr>
            <a:r>
              <a:rPr lang="en-IE" b="1" dirty="0"/>
              <a:t>Poles moved </a:t>
            </a:r>
            <a:r>
              <a:rPr lang="en-IE" dirty="0"/>
              <a:t>from land given to Soviet Union</a:t>
            </a:r>
          </a:p>
        </p:txBody>
      </p:sp>
      <p:pic>
        <p:nvPicPr>
          <p:cNvPr id="13" name="Picture 12">
            <a:extLst>
              <a:ext uri="{FF2B5EF4-FFF2-40B4-BE49-F238E27FC236}">
                <a16:creationId xmlns:a16="http://schemas.microsoft.com/office/drawing/2014/main" id="{68ACCF56-FD90-4035-BD4C-55C6CD8F630D}"/>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362700" y="2045732"/>
            <a:ext cx="4769425" cy="3917188"/>
          </a:xfrm>
          <a:prstGeom prst="rect">
            <a:avLst/>
          </a:prstGeom>
        </p:spPr>
      </p:pic>
      <p:pic>
        <p:nvPicPr>
          <p:cNvPr id="2" name="Picture 1"/>
          <p:cNvPicPr>
            <a:picLocks noChangeAspect="1"/>
          </p:cNvPicPr>
          <p:nvPr/>
        </p:nvPicPr>
        <p:blipFill>
          <a:blip r:embed="rId3"/>
          <a:stretch>
            <a:fillRect/>
          </a:stretch>
        </p:blipFill>
        <p:spPr>
          <a:xfrm>
            <a:off x="302427" y="844707"/>
            <a:ext cx="643947" cy="658472"/>
          </a:xfrm>
          <a:prstGeom prst="rect">
            <a:avLst/>
          </a:prstGeom>
        </p:spPr>
      </p:pic>
      <p:grpSp>
        <p:nvGrpSpPr>
          <p:cNvPr id="4" name="Group 3"/>
          <p:cNvGrpSpPr/>
          <p:nvPr/>
        </p:nvGrpSpPr>
        <p:grpSpPr>
          <a:xfrm>
            <a:off x="308068" y="3681775"/>
            <a:ext cx="3041334" cy="645102"/>
            <a:chOff x="308068" y="3681775"/>
            <a:chExt cx="3041334" cy="645102"/>
          </a:xfrm>
        </p:grpSpPr>
        <p:sp>
          <p:nvSpPr>
            <p:cNvPr id="11" name="TextBox 10">
              <a:extLst>
                <a:ext uri="{FF2B5EF4-FFF2-40B4-BE49-F238E27FC236}">
                  <a16:creationId xmlns:a16="http://schemas.microsoft.com/office/drawing/2014/main" id="{3BC5BB35-18B6-344F-A66C-24FE66AC798F}"/>
                </a:ext>
              </a:extLst>
            </p:cNvPr>
            <p:cNvSpPr txBox="1"/>
            <p:nvPr/>
          </p:nvSpPr>
          <p:spPr>
            <a:xfrm>
              <a:off x="1003966" y="3756697"/>
              <a:ext cx="2345436" cy="461665"/>
            </a:xfrm>
            <a:prstGeom prst="rect">
              <a:avLst/>
            </a:prstGeom>
            <a:noFill/>
          </p:spPr>
          <p:txBody>
            <a:bodyPr wrap="square" rtlCol="0">
              <a:spAutoFit/>
            </a:bodyPr>
            <a:lstStyle/>
            <a:p>
              <a:r>
                <a:rPr lang="en-IE" sz="2400" b="1" dirty="0">
                  <a:solidFill>
                    <a:srgbClr val="FFC000"/>
                  </a:solidFill>
                  <a:ea typeface="+mj-ea"/>
                  <a:cs typeface="+mj-cs"/>
                </a:rPr>
                <a:t>Refugees</a:t>
              </a:r>
            </a:p>
          </p:txBody>
        </p:sp>
        <p:pic>
          <p:nvPicPr>
            <p:cNvPr id="3" name="Picture 2"/>
            <p:cNvPicPr>
              <a:picLocks noChangeAspect="1"/>
            </p:cNvPicPr>
            <p:nvPr/>
          </p:nvPicPr>
          <p:blipFill>
            <a:blip r:embed="rId4"/>
            <a:stretch>
              <a:fillRect/>
            </a:stretch>
          </p:blipFill>
          <p:spPr>
            <a:xfrm>
              <a:off x="308068" y="3681775"/>
              <a:ext cx="695898" cy="645102"/>
            </a:xfrm>
            <a:prstGeom prst="rect">
              <a:avLst/>
            </a:prstGeom>
          </p:spPr>
        </p:pic>
      </p:grpSp>
    </p:spTree>
    <p:extLst>
      <p:ext uri="{BB962C8B-B14F-4D97-AF65-F5344CB8AC3E}">
        <p14:creationId xmlns:p14="http://schemas.microsoft.com/office/powerpoint/2010/main" val="2999443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489B76E-BAF4-44C9-989C-034E0B36D649}"/>
              </a:ext>
            </a:extLst>
          </p:cNvPr>
          <p:cNvSpPr>
            <a:spLocks noGrp="1"/>
          </p:cNvSpPr>
          <p:nvPr>
            <p:ph type="title"/>
          </p:nvPr>
        </p:nvSpPr>
        <p:spPr>
          <a:xfrm>
            <a:off x="943445" y="974713"/>
            <a:ext cx="11581930" cy="608011"/>
          </a:xfrm>
        </p:spPr>
        <p:txBody>
          <a:bodyPr anchor="ctr">
            <a:normAutofit fontScale="90000"/>
          </a:bodyPr>
          <a:lstStyle/>
          <a:p>
            <a:r>
              <a:rPr lang="en-US" sz="4000" dirty="0"/>
              <a:t>War Crimes Trials</a:t>
            </a:r>
          </a:p>
        </p:txBody>
      </p:sp>
      <p:sp>
        <p:nvSpPr>
          <p:cNvPr id="9" name="TextBox 8">
            <a:extLst>
              <a:ext uri="{FF2B5EF4-FFF2-40B4-BE49-F238E27FC236}">
                <a16:creationId xmlns:a16="http://schemas.microsoft.com/office/drawing/2014/main" id="{437110CC-3A64-FA4F-9FC7-0ED0A567A9C6}"/>
              </a:ext>
            </a:extLst>
          </p:cNvPr>
          <p:cNvSpPr txBox="1"/>
          <p:nvPr/>
        </p:nvSpPr>
        <p:spPr>
          <a:xfrm>
            <a:off x="626438" y="1898092"/>
            <a:ext cx="3241959" cy="308687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E" sz="2200" b="1" dirty="0"/>
              <a:t>Nuremberg Trials </a:t>
            </a:r>
            <a:r>
              <a:rPr lang="en-IE" sz="2200" dirty="0"/>
              <a:t>of high-ranking Nazis for </a:t>
            </a:r>
            <a:r>
              <a:rPr lang="en-IE" sz="2200" b="1" dirty="0"/>
              <a:t>war crimes</a:t>
            </a:r>
          </a:p>
          <a:p>
            <a:pPr marL="285750" indent="-285750">
              <a:lnSpc>
                <a:spcPct val="150000"/>
              </a:lnSpc>
              <a:buClr>
                <a:srgbClr val="0070C0"/>
              </a:buClr>
              <a:buFont typeface="Arial" panose="020B0604020202020204" pitchFamily="34" charset="0"/>
              <a:buChar char="•"/>
            </a:pPr>
            <a:endParaRPr lang="en-IE" sz="2200" dirty="0"/>
          </a:p>
          <a:p>
            <a:pPr marL="285750" indent="-285750">
              <a:lnSpc>
                <a:spcPct val="150000"/>
              </a:lnSpc>
              <a:buFont typeface="Arial" panose="020B0604020202020204" pitchFamily="34" charset="0"/>
              <a:buChar char="•"/>
            </a:pPr>
            <a:r>
              <a:rPr lang="en-IE" sz="2200" b="1" dirty="0"/>
              <a:t>Tokyo Trials </a:t>
            </a:r>
            <a:r>
              <a:rPr lang="en-IE" sz="2200" dirty="0"/>
              <a:t>of Japanese leaders</a:t>
            </a:r>
          </a:p>
        </p:txBody>
      </p:sp>
      <p:grpSp>
        <p:nvGrpSpPr>
          <p:cNvPr id="3" name="Group 2"/>
          <p:cNvGrpSpPr/>
          <p:nvPr/>
        </p:nvGrpSpPr>
        <p:grpSpPr>
          <a:xfrm>
            <a:off x="5837231" y="1898092"/>
            <a:ext cx="5455288" cy="3909518"/>
            <a:chOff x="5837231" y="1898092"/>
            <a:chExt cx="5455288" cy="3909518"/>
          </a:xfrm>
        </p:grpSpPr>
        <p:pic>
          <p:nvPicPr>
            <p:cNvPr id="10" name="Picture 9">
              <a:extLst>
                <a:ext uri="{FF2B5EF4-FFF2-40B4-BE49-F238E27FC236}">
                  <a16:creationId xmlns:a16="http://schemas.microsoft.com/office/drawing/2014/main" id="{286A3B98-E0FE-4B85-99EE-72E2E8A90C79}"/>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5837231" y="1898092"/>
              <a:ext cx="5455288" cy="3540186"/>
            </a:xfrm>
            <a:prstGeom prst="rect">
              <a:avLst/>
            </a:prstGeom>
          </p:spPr>
        </p:pic>
        <p:sp>
          <p:nvSpPr>
            <p:cNvPr id="11" name="TextBox 10">
              <a:extLst>
                <a:ext uri="{FF2B5EF4-FFF2-40B4-BE49-F238E27FC236}">
                  <a16:creationId xmlns:a16="http://schemas.microsoft.com/office/drawing/2014/main" id="{E4B15D40-8BEC-AA0F-D4CE-664FD9AAFDB3}"/>
                </a:ext>
              </a:extLst>
            </p:cNvPr>
            <p:cNvSpPr txBox="1"/>
            <p:nvPr/>
          </p:nvSpPr>
          <p:spPr>
            <a:xfrm>
              <a:off x="6951832" y="5438278"/>
              <a:ext cx="3226085" cy="369332"/>
            </a:xfrm>
            <a:prstGeom prst="rect">
              <a:avLst/>
            </a:prstGeom>
            <a:noFill/>
          </p:spPr>
          <p:txBody>
            <a:bodyPr wrap="square" rtlCol="0">
              <a:spAutoFit/>
            </a:bodyPr>
            <a:lstStyle/>
            <a:p>
              <a:pPr algn="ctr"/>
              <a:r>
                <a:rPr lang="en-IE" dirty="0"/>
                <a:t>Nuremberg Trials</a:t>
              </a:r>
            </a:p>
          </p:txBody>
        </p:sp>
      </p:grpSp>
      <p:pic>
        <p:nvPicPr>
          <p:cNvPr id="2" name="Picture 1"/>
          <p:cNvPicPr>
            <a:picLocks noChangeAspect="1"/>
          </p:cNvPicPr>
          <p:nvPr/>
        </p:nvPicPr>
        <p:blipFill>
          <a:blip r:embed="rId3"/>
          <a:stretch>
            <a:fillRect/>
          </a:stretch>
        </p:blipFill>
        <p:spPr>
          <a:xfrm>
            <a:off x="309431" y="948045"/>
            <a:ext cx="634014" cy="624621"/>
          </a:xfrm>
          <a:prstGeom prst="rect">
            <a:avLst/>
          </a:prstGeom>
        </p:spPr>
      </p:pic>
    </p:spTree>
    <p:extLst>
      <p:ext uri="{BB962C8B-B14F-4D97-AF65-F5344CB8AC3E}">
        <p14:creationId xmlns:p14="http://schemas.microsoft.com/office/powerpoint/2010/main" val="3751542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p:nvPr/>
        </p:nvGrpSpPr>
        <p:grpSpPr>
          <a:xfrm>
            <a:off x="2074944" y="1555634"/>
            <a:ext cx="7655013" cy="4487073"/>
            <a:chOff x="2074944" y="1555634"/>
            <a:chExt cx="7655013" cy="4487073"/>
          </a:xfrm>
        </p:grpSpPr>
        <p:pic>
          <p:nvPicPr>
            <p:cNvPr id="6" name="Picture 5">
              <a:extLst>
                <a:ext uri="{FF2B5EF4-FFF2-40B4-BE49-F238E27FC236}">
                  <a16:creationId xmlns:a16="http://schemas.microsoft.com/office/drawing/2014/main" id="{1A1CF99B-0528-C845-9B8E-A4AB32905F78}"/>
                </a:ext>
              </a:extLst>
            </p:cNvPr>
            <p:cNvPicPr>
              <a:picLocks noChangeAspect="1"/>
            </p:cNvPicPr>
            <p:nvPr/>
          </p:nvPicPr>
          <p:blipFill>
            <a:blip r:embed="rId2"/>
            <a:stretch>
              <a:fillRect/>
            </a:stretch>
          </p:blipFill>
          <p:spPr>
            <a:xfrm>
              <a:off x="2354306" y="1778061"/>
              <a:ext cx="7082884" cy="4150127"/>
            </a:xfrm>
            <a:prstGeom prst="rect">
              <a:avLst/>
            </a:prstGeom>
          </p:spPr>
        </p:pic>
        <p:grpSp>
          <p:nvGrpSpPr>
            <p:cNvPr id="2" name="Group 1"/>
            <p:cNvGrpSpPr/>
            <p:nvPr/>
          </p:nvGrpSpPr>
          <p:grpSpPr>
            <a:xfrm>
              <a:off x="9268141" y="1573932"/>
              <a:ext cx="423106" cy="373835"/>
              <a:chOff x="6946752" y="1873526"/>
              <a:chExt cx="423106" cy="373835"/>
            </a:xfrm>
          </p:grpSpPr>
          <p:sp>
            <p:nvSpPr>
              <p:cNvPr id="11" name="Oval 10">
                <a:extLst>
                  <a:ext uri="{FF2B5EF4-FFF2-40B4-BE49-F238E27FC236}">
                    <a16:creationId xmlns:a16="http://schemas.microsoft.com/office/drawing/2014/main" id="{0B755D39-0905-B34C-B9A9-995558ECB698}"/>
                  </a:ext>
                </a:extLst>
              </p:cNvPr>
              <p:cNvSpPr/>
              <p:nvPr/>
            </p:nvSpPr>
            <p:spPr>
              <a:xfrm>
                <a:off x="6946752" y="1875032"/>
                <a:ext cx="423106" cy="37232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12" name="TextBox 11">
                <a:extLst>
                  <a:ext uri="{FF2B5EF4-FFF2-40B4-BE49-F238E27FC236}">
                    <a16:creationId xmlns:a16="http://schemas.microsoft.com/office/drawing/2014/main" id="{3EE7824F-962C-1D41-BB20-445687B2BF75}"/>
                  </a:ext>
                </a:extLst>
              </p:cNvPr>
              <p:cNvSpPr txBox="1"/>
              <p:nvPr/>
            </p:nvSpPr>
            <p:spPr>
              <a:xfrm>
                <a:off x="6985462" y="1873526"/>
                <a:ext cx="349521" cy="369332"/>
              </a:xfrm>
              <a:prstGeom prst="rect">
                <a:avLst/>
              </a:prstGeom>
              <a:noFill/>
            </p:spPr>
            <p:txBody>
              <a:bodyPr wrap="square" rtlCol="0">
                <a:spAutoFit/>
              </a:bodyPr>
              <a:lstStyle/>
              <a:p>
                <a:pPr algn="ctr"/>
                <a:r>
                  <a:rPr lang="en-IE" dirty="0"/>
                  <a:t>1</a:t>
                </a:r>
              </a:p>
            </p:txBody>
          </p:sp>
        </p:grpSp>
        <p:grpSp>
          <p:nvGrpSpPr>
            <p:cNvPr id="3" name="Group 2"/>
            <p:cNvGrpSpPr/>
            <p:nvPr/>
          </p:nvGrpSpPr>
          <p:grpSpPr>
            <a:xfrm>
              <a:off x="9306851" y="2827390"/>
              <a:ext cx="423106" cy="373835"/>
              <a:chOff x="6972835" y="3026051"/>
              <a:chExt cx="423106" cy="373835"/>
            </a:xfrm>
          </p:grpSpPr>
          <p:sp>
            <p:nvSpPr>
              <p:cNvPr id="13" name="Oval 12">
                <a:extLst>
                  <a:ext uri="{FF2B5EF4-FFF2-40B4-BE49-F238E27FC236}">
                    <a16:creationId xmlns:a16="http://schemas.microsoft.com/office/drawing/2014/main" id="{0B755D39-0905-B34C-B9A9-995558ECB698}"/>
                  </a:ext>
                </a:extLst>
              </p:cNvPr>
              <p:cNvSpPr/>
              <p:nvPr/>
            </p:nvSpPr>
            <p:spPr>
              <a:xfrm>
                <a:off x="6972835" y="3027557"/>
                <a:ext cx="423106" cy="37232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14" name="TextBox 13">
                <a:extLst>
                  <a:ext uri="{FF2B5EF4-FFF2-40B4-BE49-F238E27FC236}">
                    <a16:creationId xmlns:a16="http://schemas.microsoft.com/office/drawing/2014/main" id="{3EE7824F-962C-1D41-BB20-445687B2BF75}"/>
                  </a:ext>
                </a:extLst>
              </p:cNvPr>
              <p:cNvSpPr txBox="1"/>
              <p:nvPr/>
            </p:nvSpPr>
            <p:spPr>
              <a:xfrm>
                <a:off x="7011545" y="3026051"/>
                <a:ext cx="349521" cy="369332"/>
              </a:xfrm>
              <a:prstGeom prst="rect">
                <a:avLst/>
              </a:prstGeom>
              <a:noFill/>
            </p:spPr>
            <p:txBody>
              <a:bodyPr wrap="square" rtlCol="0">
                <a:spAutoFit/>
              </a:bodyPr>
              <a:lstStyle/>
              <a:p>
                <a:pPr algn="ctr"/>
                <a:r>
                  <a:rPr lang="en-IE" dirty="0"/>
                  <a:t>2</a:t>
                </a:r>
              </a:p>
            </p:txBody>
          </p:sp>
        </p:grpSp>
        <p:grpSp>
          <p:nvGrpSpPr>
            <p:cNvPr id="4" name="Group 3"/>
            <p:cNvGrpSpPr/>
            <p:nvPr/>
          </p:nvGrpSpPr>
          <p:grpSpPr>
            <a:xfrm>
              <a:off x="9056588" y="3994747"/>
              <a:ext cx="423106" cy="373102"/>
              <a:chOff x="6724489" y="4183803"/>
              <a:chExt cx="423106" cy="373102"/>
            </a:xfrm>
          </p:grpSpPr>
          <p:sp>
            <p:nvSpPr>
              <p:cNvPr id="15" name="Oval 14">
                <a:extLst>
                  <a:ext uri="{FF2B5EF4-FFF2-40B4-BE49-F238E27FC236}">
                    <a16:creationId xmlns:a16="http://schemas.microsoft.com/office/drawing/2014/main" id="{0B755D39-0905-B34C-B9A9-995558ECB698}"/>
                  </a:ext>
                </a:extLst>
              </p:cNvPr>
              <p:cNvSpPr/>
              <p:nvPr/>
            </p:nvSpPr>
            <p:spPr>
              <a:xfrm>
                <a:off x="6724489" y="4184576"/>
                <a:ext cx="423106" cy="37232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16" name="TextBox 15">
                <a:extLst>
                  <a:ext uri="{FF2B5EF4-FFF2-40B4-BE49-F238E27FC236}">
                    <a16:creationId xmlns:a16="http://schemas.microsoft.com/office/drawing/2014/main" id="{3EE7824F-962C-1D41-BB20-445687B2BF75}"/>
                  </a:ext>
                </a:extLst>
              </p:cNvPr>
              <p:cNvSpPr txBox="1"/>
              <p:nvPr/>
            </p:nvSpPr>
            <p:spPr>
              <a:xfrm>
                <a:off x="6771991" y="4183803"/>
                <a:ext cx="349521" cy="369332"/>
              </a:xfrm>
              <a:prstGeom prst="rect">
                <a:avLst/>
              </a:prstGeom>
              <a:noFill/>
            </p:spPr>
            <p:txBody>
              <a:bodyPr wrap="square" rtlCol="0">
                <a:spAutoFit/>
              </a:bodyPr>
              <a:lstStyle/>
              <a:p>
                <a:pPr algn="ctr"/>
                <a:r>
                  <a:rPr lang="en-IE" dirty="0"/>
                  <a:t>3</a:t>
                </a:r>
              </a:p>
            </p:txBody>
          </p:sp>
        </p:grpSp>
        <p:grpSp>
          <p:nvGrpSpPr>
            <p:cNvPr id="5" name="Group 4"/>
            <p:cNvGrpSpPr/>
            <p:nvPr/>
          </p:nvGrpSpPr>
          <p:grpSpPr>
            <a:xfrm>
              <a:off x="5455058" y="5668872"/>
              <a:ext cx="423106" cy="373835"/>
              <a:chOff x="5232252" y="5264426"/>
              <a:chExt cx="423106" cy="373835"/>
            </a:xfrm>
          </p:grpSpPr>
          <p:sp>
            <p:nvSpPr>
              <p:cNvPr id="17" name="Oval 16">
                <a:extLst>
                  <a:ext uri="{FF2B5EF4-FFF2-40B4-BE49-F238E27FC236}">
                    <a16:creationId xmlns:a16="http://schemas.microsoft.com/office/drawing/2014/main" id="{0B755D39-0905-B34C-B9A9-995558ECB698}"/>
                  </a:ext>
                </a:extLst>
              </p:cNvPr>
              <p:cNvSpPr/>
              <p:nvPr/>
            </p:nvSpPr>
            <p:spPr>
              <a:xfrm>
                <a:off x="5232252" y="5265932"/>
                <a:ext cx="423106" cy="37232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18" name="TextBox 17">
                <a:extLst>
                  <a:ext uri="{FF2B5EF4-FFF2-40B4-BE49-F238E27FC236}">
                    <a16:creationId xmlns:a16="http://schemas.microsoft.com/office/drawing/2014/main" id="{3EE7824F-962C-1D41-BB20-445687B2BF75}"/>
                  </a:ext>
                </a:extLst>
              </p:cNvPr>
              <p:cNvSpPr txBox="1"/>
              <p:nvPr/>
            </p:nvSpPr>
            <p:spPr>
              <a:xfrm>
                <a:off x="5262170" y="5264426"/>
                <a:ext cx="349521" cy="369332"/>
              </a:xfrm>
              <a:prstGeom prst="rect">
                <a:avLst/>
              </a:prstGeom>
              <a:noFill/>
            </p:spPr>
            <p:txBody>
              <a:bodyPr wrap="square" rtlCol="0">
                <a:spAutoFit/>
              </a:bodyPr>
              <a:lstStyle/>
              <a:p>
                <a:pPr algn="ctr"/>
                <a:r>
                  <a:rPr lang="en-IE" dirty="0"/>
                  <a:t>4</a:t>
                </a:r>
              </a:p>
            </p:txBody>
          </p:sp>
        </p:grpSp>
        <p:grpSp>
          <p:nvGrpSpPr>
            <p:cNvPr id="9" name="Group 8"/>
            <p:cNvGrpSpPr/>
            <p:nvPr/>
          </p:nvGrpSpPr>
          <p:grpSpPr>
            <a:xfrm>
              <a:off x="2218688" y="4115061"/>
              <a:ext cx="423106" cy="373835"/>
              <a:chOff x="2060427" y="4366343"/>
              <a:chExt cx="423106" cy="373835"/>
            </a:xfrm>
          </p:grpSpPr>
          <p:sp>
            <p:nvSpPr>
              <p:cNvPr id="19" name="Oval 18">
                <a:extLst>
                  <a:ext uri="{FF2B5EF4-FFF2-40B4-BE49-F238E27FC236}">
                    <a16:creationId xmlns:a16="http://schemas.microsoft.com/office/drawing/2014/main" id="{0B755D39-0905-B34C-B9A9-995558ECB698}"/>
                  </a:ext>
                </a:extLst>
              </p:cNvPr>
              <p:cNvSpPr/>
              <p:nvPr/>
            </p:nvSpPr>
            <p:spPr>
              <a:xfrm>
                <a:off x="2060427" y="4367849"/>
                <a:ext cx="423106" cy="37232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20" name="TextBox 19">
                <a:extLst>
                  <a:ext uri="{FF2B5EF4-FFF2-40B4-BE49-F238E27FC236}">
                    <a16:creationId xmlns:a16="http://schemas.microsoft.com/office/drawing/2014/main" id="{3EE7824F-962C-1D41-BB20-445687B2BF75}"/>
                  </a:ext>
                </a:extLst>
              </p:cNvPr>
              <p:cNvSpPr txBox="1"/>
              <p:nvPr/>
            </p:nvSpPr>
            <p:spPr>
              <a:xfrm>
                <a:off x="2099137" y="4366343"/>
                <a:ext cx="349521" cy="369332"/>
              </a:xfrm>
              <a:prstGeom prst="rect">
                <a:avLst/>
              </a:prstGeom>
              <a:noFill/>
            </p:spPr>
            <p:txBody>
              <a:bodyPr wrap="square" rtlCol="0">
                <a:spAutoFit/>
              </a:bodyPr>
              <a:lstStyle/>
              <a:p>
                <a:pPr algn="ctr"/>
                <a:r>
                  <a:rPr lang="en-IE" dirty="0"/>
                  <a:t>5</a:t>
                </a:r>
              </a:p>
            </p:txBody>
          </p:sp>
        </p:grpSp>
        <p:grpSp>
          <p:nvGrpSpPr>
            <p:cNvPr id="10" name="Group 9"/>
            <p:cNvGrpSpPr/>
            <p:nvPr/>
          </p:nvGrpSpPr>
          <p:grpSpPr>
            <a:xfrm>
              <a:off x="2074944" y="2814905"/>
              <a:ext cx="423106" cy="373835"/>
              <a:chOff x="1874957" y="3034143"/>
              <a:chExt cx="423106" cy="373835"/>
            </a:xfrm>
          </p:grpSpPr>
          <p:sp>
            <p:nvSpPr>
              <p:cNvPr id="21" name="Oval 20">
                <a:extLst>
                  <a:ext uri="{FF2B5EF4-FFF2-40B4-BE49-F238E27FC236}">
                    <a16:creationId xmlns:a16="http://schemas.microsoft.com/office/drawing/2014/main" id="{0B755D39-0905-B34C-B9A9-995558ECB698}"/>
                  </a:ext>
                </a:extLst>
              </p:cNvPr>
              <p:cNvSpPr/>
              <p:nvPr/>
            </p:nvSpPr>
            <p:spPr>
              <a:xfrm>
                <a:off x="1874957" y="3035649"/>
                <a:ext cx="423106" cy="37232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22" name="TextBox 21">
                <a:extLst>
                  <a:ext uri="{FF2B5EF4-FFF2-40B4-BE49-F238E27FC236}">
                    <a16:creationId xmlns:a16="http://schemas.microsoft.com/office/drawing/2014/main" id="{3EE7824F-962C-1D41-BB20-445687B2BF75}"/>
                  </a:ext>
                </a:extLst>
              </p:cNvPr>
              <p:cNvSpPr txBox="1"/>
              <p:nvPr/>
            </p:nvSpPr>
            <p:spPr>
              <a:xfrm>
                <a:off x="1913667" y="3034143"/>
                <a:ext cx="349521" cy="369332"/>
              </a:xfrm>
              <a:prstGeom prst="rect">
                <a:avLst/>
              </a:prstGeom>
              <a:noFill/>
            </p:spPr>
            <p:txBody>
              <a:bodyPr wrap="square" rtlCol="0">
                <a:spAutoFit/>
              </a:bodyPr>
              <a:lstStyle/>
              <a:p>
                <a:pPr algn="ctr"/>
                <a:r>
                  <a:rPr lang="en-IE" dirty="0"/>
                  <a:t>6</a:t>
                </a:r>
              </a:p>
            </p:txBody>
          </p:sp>
        </p:grpSp>
        <p:grpSp>
          <p:nvGrpSpPr>
            <p:cNvPr id="25" name="Group 24"/>
            <p:cNvGrpSpPr/>
            <p:nvPr/>
          </p:nvGrpSpPr>
          <p:grpSpPr>
            <a:xfrm>
              <a:off x="2251622" y="1555634"/>
              <a:ext cx="423106" cy="373835"/>
              <a:chOff x="2086510" y="1794252"/>
              <a:chExt cx="423106" cy="373835"/>
            </a:xfrm>
          </p:grpSpPr>
          <p:sp>
            <p:nvSpPr>
              <p:cNvPr id="23" name="Oval 22">
                <a:extLst>
                  <a:ext uri="{FF2B5EF4-FFF2-40B4-BE49-F238E27FC236}">
                    <a16:creationId xmlns:a16="http://schemas.microsoft.com/office/drawing/2014/main" id="{0B755D39-0905-B34C-B9A9-995558ECB698}"/>
                  </a:ext>
                </a:extLst>
              </p:cNvPr>
              <p:cNvSpPr/>
              <p:nvPr/>
            </p:nvSpPr>
            <p:spPr>
              <a:xfrm>
                <a:off x="2086510" y="1795758"/>
                <a:ext cx="423106" cy="37232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24" name="TextBox 23">
                <a:extLst>
                  <a:ext uri="{FF2B5EF4-FFF2-40B4-BE49-F238E27FC236}">
                    <a16:creationId xmlns:a16="http://schemas.microsoft.com/office/drawing/2014/main" id="{3EE7824F-962C-1D41-BB20-445687B2BF75}"/>
                  </a:ext>
                </a:extLst>
              </p:cNvPr>
              <p:cNvSpPr txBox="1"/>
              <p:nvPr/>
            </p:nvSpPr>
            <p:spPr>
              <a:xfrm>
                <a:off x="2116428" y="1794252"/>
                <a:ext cx="349521" cy="369332"/>
              </a:xfrm>
              <a:prstGeom prst="rect">
                <a:avLst/>
              </a:prstGeom>
              <a:noFill/>
            </p:spPr>
            <p:txBody>
              <a:bodyPr wrap="square" rtlCol="0">
                <a:spAutoFit/>
              </a:bodyPr>
              <a:lstStyle/>
              <a:p>
                <a:pPr algn="ctr"/>
                <a:r>
                  <a:rPr lang="en-IE" dirty="0"/>
                  <a:t>7</a:t>
                </a:r>
              </a:p>
            </p:txBody>
          </p:sp>
        </p:grpSp>
      </p:grpSp>
      <p:sp>
        <p:nvSpPr>
          <p:cNvPr id="7" name="TextBox 6">
            <a:extLst>
              <a:ext uri="{FF2B5EF4-FFF2-40B4-BE49-F238E27FC236}">
                <a16:creationId xmlns:a16="http://schemas.microsoft.com/office/drawing/2014/main" id="{F3B4C59E-9779-9D4D-888D-D81AC1495096}"/>
              </a:ext>
            </a:extLst>
          </p:cNvPr>
          <p:cNvSpPr txBox="1"/>
          <p:nvPr/>
        </p:nvSpPr>
        <p:spPr>
          <a:xfrm>
            <a:off x="8833997" y="5413408"/>
            <a:ext cx="2050447" cy="1323439"/>
          </a:xfrm>
          <a:prstGeom prst="rect">
            <a:avLst/>
          </a:prstGeom>
          <a:noFill/>
          <a:ln>
            <a:solidFill>
              <a:schemeClr val="tx1"/>
            </a:solidFill>
          </a:ln>
        </p:spPr>
        <p:txBody>
          <a:bodyPr wrap="square" rtlCol="0">
            <a:spAutoFit/>
          </a:bodyPr>
          <a:lstStyle/>
          <a:p>
            <a:r>
              <a:rPr lang="en-IE" sz="1600" dirty="0"/>
              <a:t>Create your own mind map on the long-term impact of World War II using the above features and p. 323</a:t>
            </a:r>
          </a:p>
        </p:txBody>
      </p:sp>
      <p:sp>
        <p:nvSpPr>
          <p:cNvPr id="8" name="Title 1">
            <a:extLst>
              <a:ext uri="{FF2B5EF4-FFF2-40B4-BE49-F238E27FC236}">
                <a16:creationId xmlns:a16="http://schemas.microsoft.com/office/drawing/2014/main" id="{4489B76E-BAF4-44C9-989C-034E0B36D649}"/>
              </a:ext>
            </a:extLst>
          </p:cNvPr>
          <p:cNvSpPr>
            <a:spLocks noGrp="1"/>
          </p:cNvSpPr>
          <p:nvPr>
            <p:ph type="title"/>
          </p:nvPr>
        </p:nvSpPr>
        <p:spPr>
          <a:xfrm>
            <a:off x="741222" y="834036"/>
            <a:ext cx="11581930" cy="608011"/>
          </a:xfrm>
        </p:spPr>
        <p:txBody>
          <a:bodyPr anchor="ctr">
            <a:normAutofit fontScale="90000"/>
          </a:bodyPr>
          <a:lstStyle/>
          <a:p>
            <a:r>
              <a:rPr lang="en-US" sz="4000" dirty="0"/>
              <a:t>Long-Term Impact</a:t>
            </a:r>
          </a:p>
        </p:txBody>
      </p:sp>
    </p:spTree>
    <p:extLst>
      <p:ext uri="{BB962C8B-B14F-4D97-AF65-F5344CB8AC3E}">
        <p14:creationId xmlns:p14="http://schemas.microsoft.com/office/powerpoint/2010/main" val="1827260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42391" y="634015"/>
            <a:ext cx="11340009" cy="5980428"/>
            <a:chOff x="242391" y="634015"/>
            <a:chExt cx="11340009" cy="5980428"/>
          </a:xfrm>
        </p:grpSpPr>
        <p:sp>
          <p:nvSpPr>
            <p:cNvPr id="8" name="Rectangle 7">
              <a:extLst>
                <a:ext uri="{FF2B5EF4-FFF2-40B4-BE49-F238E27FC236}">
                  <a16:creationId xmlns:a16="http://schemas.microsoft.com/office/drawing/2014/main" id="{6C7F4AE7-7697-4C2E-ADC3-373A720F0A00}"/>
                </a:ext>
              </a:extLst>
            </p:cNvPr>
            <p:cNvSpPr/>
            <p:nvPr/>
          </p:nvSpPr>
          <p:spPr>
            <a:xfrm>
              <a:off x="609936" y="1091684"/>
              <a:ext cx="10972464" cy="5522759"/>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9" name="TextBox 8">
              <a:extLst>
                <a:ext uri="{FF2B5EF4-FFF2-40B4-BE49-F238E27FC236}">
                  <a16:creationId xmlns:a16="http://schemas.microsoft.com/office/drawing/2014/main" id="{834D9B6F-BC29-4765-A16F-E7CBD9C02F13}"/>
                </a:ext>
              </a:extLst>
            </p:cNvPr>
            <p:cNvSpPr txBox="1"/>
            <p:nvPr/>
          </p:nvSpPr>
          <p:spPr>
            <a:xfrm>
              <a:off x="1200277" y="1091683"/>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10" name="Picture 9"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42391" y="634015"/>
              <a:ext cx="1086781" cy="1086781"/>
            </a:xfrm>
            <a:prstGeom prst="rect">
              <a:avLst/>
            </a:prstGeom>
          </p:spPr>
        </p:pic>
      </p:grpSp>
      <p:sp>
        <p:nvSpPr>
          <p:cNvPr id="11" name="TextBox 10">
            <a:extLst>
              <a:ext uri="{FF2B5EF4-FFF2-40B4-BE49-F238E27FC236}">
                <a16:creationId xmlns:a16="http://schemas.microsoft.com/office/drawing/2014/main" id="{6D04AFB4-E4D1-487E-BA0B-11527D6D612F}"/>
              </a:ext>
            </a:extLst>
          </p:cNvPr>
          <p:cNvSpPr txBox="1"/>
          <p:nvPr/>
        </p:nvSpPr>
        <p:spPr>
          <a:xfrm>
            <a:off x="1159411" y="1720796"/>
            <a:ext cx="9644393" cy="4893647"/>
          </a:xfrm>
          <a:prstGeom prst="rect">
            <a:avLst/>
          </a:prstGeom>
          <a:noFill/>
        </p:spPr>
        <p:txBody>
          <a:bodyPr wrap="square">
            <a:spAutoFit/>
          </a:bodyPr>
          <a:lstStyle/>
          <a:p>
            <a:pPr marL="342900" indent="-342900">
              <a:buClr>
                <a:srgbClr val="11AD9A"/>
              </a:buClr>
              <a:buFont typeface="+mj-lt"/>
              <a:buAutoNum type="arabicPeriod"/>
            </a:pPr>
            <a:r>
              <a:rPr lang="en-US" sz="2400" dirty="0"/>
              <a:t>Were there more civilian or military casualties in World War II?</a:t>
            </a:r>
          </a:p>
          <a:p>
            <a:pPr marL="342900" indent="-342900">
              <a:buClr>
                <a:srgbClr val="11AD9A"/>
              </a:buClr>
              <a:buFont typeface="+mj-lt"/>
              <a:buAutoNum type="arabicPeriod"/>
            </a:pPr>
            <a:r>
              <a:rPr lang="en-US" sz="2400" dirty="0"/>
              <a:t>Why was there so much destruction of cities, industries, roads, railways and </a:t>
            </a:r>
            <a:r>
              <a:rPr lang="en-US" sz="2400" dirty="0" err="1"/>
              <a:t>harbours</a:t>
            </a:r>
            <a:r>
              <a:rPr lang="en-US" sz="2400" dirty="0"/>
              <a:t> during World War II?</a:t>
            </a:r>
          </a:p>
          <a:p>
            <a:pPr marL="342900" indent="-342900">
              <a:buClr>
                <a:srgbClr val="11AD9A"/>
              </a:buClr>
              <a:buFont typeface="+mj-lt"/>
              <a:buAutoNum type="arabicPeriod"/>
            </a:pPr>
            <a:r>
              <a:rPr lang="en-US" sz="2400" dirty="0"/>
              <a:t>How did economies in Europe and Japan revive after the war?</a:t>
            </a:r>
          </a:p>
          <a:p>
            <a:pPr marL="342900" indent="-342900">
              <a:buClr>
                <a:srgbClr val="11AD9A"/>
              </a:buClr>
              <a:buFont typeface="+mj-lt"/>
              <a:buAutoNum type="arabicPeriod"/>
            </a:pPr>
            <a:r>
              <a:rPr lang="en-US" sz="2400" dirty="0"/>
              <a:t>Why was there a huge movement of people after the war?</a:t>
            </a:r>
          </a:p>
          <a:p>
            <a:pPr marL="342900" indent="-342900">
              <a:buClr>
                <a:srgbClr val="11AD9A"/>
              </a:buClr>
              <a:buFont typeface="+mj-lt"/>
              <a:buAutoNum type="arabicPeriod"/>
            </a:pPr>
            <a:r>
              <a:rPr lang="en-US" sz="2400" dirty="0"/>
              <a:t>Where were the war crime trials of (</a:t>
            </a:r>
            <a:r>
              <a:rPr lang="en-US" sz="2400" dirty="0" err="1"/>
              <a:t>i</a:t>
            </a:r>
            <a:r>
              <a:rPr lang="en-US" sz="2400" dirty="0"/>
              <a:t>) German leaders (ii) Japanese leaders held after the war?</a:t>
            </a:r>
          </a:p>
          <a:p>
            <a:pPr marL="342900" indent="-342900">
              <a:buClr>
                <a:srgbClr val="11AD9A"/>
              </a:buClr>
              <a:buFont typeface="+mj-lt"/>
              <a:buAutoNum type="arabicPeriod"/>
            </a:pPr>
            <a:r>
              <a:rPr lang="en-US" sz="2400" dirty="0"/>
              <a:t>How was (</a:t>
            </a:r>
            <a:r>
              <a:rPr lang="en-US" sz="2400" dirty="0" err="1"/>
              <a:t>i</a:t>
            </a:r>
            <a:r>
              <a:rPr lang="en-US" sz="2400" dirty="0"/>
              <a:t>) Germany (ii) Berlin divided after the war?</a:t>
            </a:r>
          </a:p>
          <a:p>
            <a:pPr marL="342900" indent="-342900">
              <a:buClr>
                <a:srgbClr val="11AD9A"/>
              </a:buClr>
              <a:buFont typeface="+mj-lt"/>
              <a:buAutoNum type="arabicPeriod"/>
            </a:pPr>
            <a:r>
              <a:rPr lang="en-US" sz="2400" dirty="0"/>
              <a:t>Who were the superpowers?</a:t>
            </a:r>
          </a:p>
          <a:p>
            <a:pPr marL="342900" indent="-342900">
              <a:buClr>
                <a:srgbClr val="11AD9A"/>
              </a:buClr>
              <a:buFont typeface="+mj-lt"/>
              <a:buAutoNum type="arabicPeriod"/>
            </a:pPr>
            <a:r>
              <a:rPr lang="en-US" sz="2400" dirty="0"/>
              <a:t>What was the Cold War?</a:t>
            </a:r>
          </a:p>
          <a:p>
            <a:pPr marL="342900" indent="-342900">
              <a:buClr>
                <a:srgbClr val="11AD9A"/>
              </a:buClr>
              <a:buFont typeface="+mj-lt"/>
              <a:buAutoNum type="arabicPeriod"/>
            </a:pPr>
            <a:r>
              <a:rPr lang="en-US" sz="2400" dirty="0"/>
              <a:t>Why did European empires </a:t>
            </a:r>
            <a:r>
              <a:rPr lang="en-US" sz="2400" dirty="0" err="1"/>
              <a:t>decolonise</a:t>
            </a:r>
            <a:r>
              <a:rPr lang="en-US" sz="2400" dirty="0"/>
              <a:t> after the war?</a:t>
            </a:r>
          </a:p>
          <a:p>
            <a:pPr marL="342900" indent="-342900">
              <a:buClr>
                <a:srgbClr val="11AD9A"/>
              </a:buClr>
              <a:buFont typeface="+mj-lt"/>
              <a:buAutoNum type="arabicPeriod"/>
            </a:pPr>
            <a:r>
              <a:rPr lang="en-US" sz="2400" dirty="0"/>
              <a:t>How did World War II lead to (</a:t>
            </a:r>
            <a:r>
              <a:rPr lang="en-US" sz="2400" dirty="0" err="1"/>
              <a:t>i</a:t>
            </a:r>
            <a:r>
              <a:rPr lang="en-US" sz="2400" dirty="0"/>
              <a:t>) the movement for European unity and (ii) the founding of the United Nations?</a:t>
            </a:r>
          </a:p>
        </p:txBody>
      </p:sp>
    </p:spTree>
    <p:extLst>
      <p:ext uri="{BB962C8B-B14F-4D97-AF65-F5344CB8AC3E}">
        <p14:creationId xmlns:p14="http://schemas.microsoft.com/office/powerpoint/2010/main" val="3299420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5">
            <a:extLst>
              <a:ext uri="{FF2B5EF4-FFF2-40B4-BE49-F238E27FC236}">
                <a16:creationId xmlns:a16="http://schemas.microsoft.com/office/drawing/2014/main" id="{51279E69-9FEE-4E54-B0E1-0B617DD215D5}"/>
              </a:ext>
            </a:extLst>
          </p:cNvPr>
          <p:cNvSpPr>
            <a:spLocks noGrp="1"/>
          </p:cNvSpPr>
          <p:nvPr>
            <p:ph type="title"/>
          </p:nvPr>
        </p:nvSpPr>
        <p:spPr>
          <a:xfrm>
            <a:off x="830128" y="1205148"/>
            <a:ext cx="12096537" cy="255264"/>
          </a:xfrm>
        </p:spPr>
        <p:txBody>
          <a:bodyPr>
            <a:noAutofit/>
          </a:bodyPr>
          <a:lstStyle/>
          <a:p>
            <a:r>
              <a:rPr lang="en-US" sz="4000" dirty="0"/>
              <a:t>Preparing for CBA 2</a:t>
            </a:r>
            <a:endParaRPr lang="en-IE" sz="4000"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3988" y="1928813"/>
            <a:ext cx="9344025" cy="3000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1087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80A5DAA-E917-4F50-AA71-3D861FB78CC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68072" y="1140751"/>
            <a:ext cx="9971344" cy="4779282"/>
          </a:xfrm>
          <a:prstGeom prst="roundRect">
            <a:avLst>
              <a:gd name="adj" fmla="val 15654"/>
            </a:avLst>
          </a:prstGeom>
        </p:spPr>
      </p:pic>
      <p:grpSp>
        <p:nvGrpSpPr>
          <p:cNvPr id="7" name="Group 6"/>
          <p:cNvGrpSpPr/>
          <p:nvPr/>
        </p:nvGrpSpPr>
        <p:grpSpPr>
          <a:xfrm>
            <a:off x="9323109" y="1225592"/>
            <a:ext cx="1616307" cy="1564545"/>
            <a:chOff x="9377367" y="1681163"/>
            <a:chExt cx="1415806" cy="1438277"/>
          </a:xfrm>
        </p:grpSpPr>
        <p:sp>
          <p:nvSpPr>
            <p:cNvPr id="2" name="Rectangle 1"/>
            <p:cNvSpPr/>
            <p:nvPr/>
          </p:nvSpPr>
          <p:spPr>
            <a:xfrm>
              <a:off x="9739313" y="1681163"/>
              <a:ext cx="1053860" cy="9191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p:cNvSpPr/>
            <p:nvPr/>
          </p:nvSpPr>
          <p:spPr>
            <a:xfrm>
              <a:off x="9377367" y="2083588"/>
              <a:ext cx="1000125" cy="919162"/>
            </a:xfrm>
            <a:prstGeom prst="rect">
              <a:avLst/>
            </a:prstGeom>
            <a:solidFill>
              <a:srgbClr val="C7EAFD"/>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p:cNvSpPr/>
            <p:nvPr/>
          </p:nvSpPr>
          <p:spPr>
            <a:xfrm>
              <a:off x="10299582" y="2128840"/>
              <a:ext cx="45719" cy="990600"/>
            </a:xfrm>
            <a:prstGeom prst="rect">
              <a:avLst/>
            </a:prstGeom>
            <a:solidFill>
              <a:srgbClr val="D0D2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3565536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1CDA3E4A-B29E-7744-821F-CBBF6C082746}"/>
              </a:ext>
            </a:extLst>
          </p:cNvPr>
          <p:cNvGraphicFramePr>
            <a:graphicFrameLocks noGrp="1"/>
          </p:cNvGraphicFramePr>
          <p:nvPr>
            <p:extLst>
              <p:ext uri="{D42A27DB-BD31-4B8C-83A1-F6EECF244321}">
                <p14:modId xmlns:p14="http://schemas.microsoft.com/office/powerpoint/2010/main" val="1736276638"/>
              </p:ext>
            </p:extLst>
          </p:nvPr>
        </p:nvGraphicFramePr>
        <p:xfrm>
          <a:off x="406119" y="1662324"/>
          <a:ext cx="11052000" cy="4096009"/>
        </p:xfrm>
        <a:graphic>
          <a:graphicData uri="http://schemas.openxmlformats.org/drawingml/2006/table">
            <a:tbl>
              <a:tblPr firstRow="1" firstCol="1" bandRow="1">
                <a:tableStyleId>{16D9F66E-5EB9-4882-86FB-DCBF35E3C3E4}</a:tableStyleId>
              </a:tblPr>
              <a:tblGrid>
                <a:gridCol w="2067752">
                  <a:extLst>
                    <a:ext uri="{9D8B030D-6E8A-4147-A177-3AD203B41FA5}">
                      <a16:colId xmlns:a16="http://schemas.microsoft.com/office/drawing/2014/main" val="1025913516"/>
                    </a:ext>
                  </a:extLst>
                </a:gridCol>
                <a:gridCol w="8984248">
                  <a:extLst>
                    <a:ext uri="{9D8B030D-6E8A-4147-A177-3AD203B41FA5}">
                      <a16:colId xmlns:a16="http://schemas.microsoft.com/office/drawing/2014/main" val="4014310377"/>
                    </a:ext>
                  </a:extLst>
                </a:gridCol>
              </a:tblGrid>
              <a:tr h="376774">
                <a:tc>
                  <a:txBody>
                    <a:bodyPr/>
                    <a:lstStyle/>
                    <a:p>
                      <a:pPr>
                        <a:lnSpc>
                          <a:spcPct val="150000"/>
                        </a:lnSpc>
                      </a:pPr>
                      <a:r>
                        <a:rPr lang="en-IE" sz="1400" dirty="0">
                          <a:effectLst/>
                        </a:rPr>
                        <a:t>Allied powers (countries)</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tc>
                  <a:txBody>
                    <a:bodyPr/>
                    <a:lstStyle/>
                    <a:p>
                      <a:pPr>
                        <a:lnSpc>
                          <a:spcPct val="150000"/>
                        </a:lnSpc>
                      </a:pPr>
                      <a:r>
                        <a:rPr lang="en-US" sz="1400" b="0" dirty="0">
                          <a:effectLst/>
                        </a:rPr>
                        <a:t>the countries that fought together against the Axis powers of Germany and Japan during World War II</a:t>
                      </a:r>
                      <a:endParaRPr lang="en-IE" sz="14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49501439"/>
                  </a:ext>
                </a:extLst>
              </a:tr>
              <a:tr h="376774">
                <a:tc>
                  <a:txBody>
                    <a:bodyPr/>
                    <a:lstStyle/>
                    <a:p>
                      <a:pPr>
                        <a:lnSpc>
                          <a:spcPct val="150000"/>
                        </a:lnSpc>
                      </a:pPr>
                      <a:r>
                        <a:rPr lang="en-IE" sz="1400" dirty="0">
                          <a:effectLst/>
                        </a:rPr>
                        <a:t>Atomic bomb</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tc>
                  <a:txBody>
                    <a:bodyPr/>
                    <a:lstStyle/>
                    <a:p>
                      <a:pPr>
                        <a:lnSpc>
                          <a:spcPct val="150000"/>
                        </a:lnSpc>
                      </a:pPr>
                      <a:r>
                        <a:rPr lang="en-US" sz="1400" dirty="0">
                          <a:effectLst/>
                        </a:rPr>
                        <a:t>a very destructive bomb based on nuclear energy</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866264335"/>
                  </a:ext>
                </a:extLst>
              </a:tr>
              <a:tr h="376774">
                <a:tc>
                  <a:txBody>
                    <a:bodyPr/>
                    <a:lstStyle/>
                    <a:p>
                      <a:pPr>
                        <a:lnSpc>
                          <a:spcPct val="150000"/>
                        </a:lnSpc>
                      </a:pPr>
                      <a:r>
                        <a:rPr lang="en-IE" sz="1400" dirty="0">
                          <a:effectLst/>
                        </a:rPr>
                        <a:t>Axis powers (countries)</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tc>
                  <a:txBody>
                    <a:bodyPr/>
                    <a:lstStyle/>
                    <a:p>
                      <a:pPr>
                        <a:lnSpc>
                          <a:spcPct val="150000"/>
                        </a:lnSpc>
                      </a:pPr>
                      <a:r>
                        <a:rPr lang="en-US" sz="1400" dirty="0">
                          <a:effectLst/>
                        </a:rPr>
                        <a:t>the countries that fought against the Allied powers of Britain, France, USA and the Soviet Union</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318480357"/>
                  </a:ext>
                </a:extLst>
              </a:tr>
              <a:tr h="376774">
                <a:tc>
                  <a:txBody>
                    <a:bodyPr/>
                    <a:lstStyle/>
                    <a:p>
                      <a:pPr>
                        <a:lnSpc>
                          <a:spcPct val="150000"/>
                        </a:lnSpc>
                      </a:pPr>
                      <a:r>
                        <a:rPr lang="en-IE" sz="1400" dirty="0">
                          <a:effectLst/>
                        </a:rPr>
                        <a:t>Blitz</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tc>
                  <a:txBody>
                    <a:bodyPr/>
                    <a:lstStyle/>
                    <a:p>
                      <a:pPr>
                        <a:lnSpc>
                          <a:spcPct val="150000"/>
                        </a:lnSpc>
                      </a:pPr>
                      <a:r>
                        <a:rPr lang="en-US" sz="1400" dirty="0">
                          <a:effectLst/>
                        </a:rPr>
                        <a:t>German bombing of British cities after the Battle of Britain during World War II</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295477202"/>
                  </a:ext>
                </a:extLst>
              </a:tr>
              <a:tr h="376774">
                <a:tc>
                  <a:txBody>
                    <a:bodyPr/>
                    <a:lstStyle/>
                    <a:p>
                      <a:pPr>
                        <a:lnSpc>
                          <a:spcPct val="150000"/>
                        </a:lnSpc>
                      </a:pPr>
                      <a:r>
                        <a:rPr lang="en-IE" sz="1400" dirty="0">
                          <a:effectLst/>
                        </a:rPr>
                        <a:t>Blitzkrieg</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tc>
                  <a:txBody>
                    <a:bodyPr/>
                    <a:lstStyle/>
                    <a:p>
                      <a:pPr>
                        <a:lnSpc>
                          <a:spcPct val="150000"/>
                        </a:lnSpc>
                      </a:pPr>
                      <a:r>
                        <a:rPr lang="en-US" sz="1400" dirty="0">
                          <a:effectLst/>
                        </a:rPr>
                        <a:t>lightning war tactics used by Germany in World War II, using planes, tanks and infantry</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520777561"/>
                  </a:ext>
                </a:extLst>
              </a:tr>
              <a:tr h="376774">
                <a:tc>
                  <a:txBody>
                    <a:bodyPr/>
                    <a:lstStyle/>
                    <a:p>
                      <a:pPr>
                        <a:lnSpc>
                          <a:spcPct val="150000"/>
                        </a:lnSpc>
                      </a:pPr>
                      <a:r>
                        <a:rPr lang="en-IE" sz="1400" dirty="0">
                          <a:effectLst/>
                        </a:rPr>
                        <a:t>D-Day</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tc>
                  <a:txBody>
                    <a:bodyPr/>
                    <a:lstStyle/>
                    <a:p>
                      <a:pPr>
                        <a:lnSpc>
                          <a:spcPct val="150000"/>
                        </a:lnSpc>
                      </a:pPr>
                      <a:r>
                        <a:rPr lang="en-US" sz="1400" dirty="0">
                          <a:effectLst/>
                        </a:rPr>
                        <a:t>Operation Overlord – the Allied invasion of Normandy in World War II</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90528765"/>
                  </a:ext>
                </a:extLst>
              </a:tr>
              <a:tr h="376774">
                <a:tc>
                  <a:txBody>
                    <a:bodyPr/>
                    <a:lstStyle/>
                    <a:p>
                      <a:pPr>
                        <a:lnSpc>
                          <a:spcPct val="150000"/>
                        </a:lnSpc>
                      </a:pPr>
                      <a:r>
                        <a:rPr lang="en-IE" sz="1400" dirty="0">
                          <a:effectLst/>
                        </a:rPr>
                        <a:t>Evacuation</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tc>
                  <a:txBody>
                    <a:bodyPr/>
                    <a:lstStyle/>
                    <a:p>
                      <a:pPr>
                        <a:lnSpc>
                          <a:spcPct val="150000"/>
                        </a:lnSpc>
                      </a:pPr>
                      <a:r>
                        <a:rPr lang="en-US" sz="1400" dirty="0">
                          <a:effectLst/>
                        </a:rPr>
                        <a:t>moving people out of where they live, sometimes for safety</a:t>
                      </a:r>
                      <a:endParaRPr lang="en-IE"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736874219"/>
                  </a:ext>
                </a:extLst>
              </a:tr>
              <a:tr h="377915">
                <a:tc>
                  <a:txBody>
                    <a:bodyPr/>
                    <a:lstStyle/>
                    <a:p>
                      <a:pPr>
                        <a:lnSpc>
                          <a:spcPct val="150000"/>
                        </a:lnSpc>
                      </a:pPr>
                      <a:r>
                        <a:rPr lang="en-IE" sz="1400" b="1" kern="1200" dirty="0">
                          <a:solidFill>
                            <a:schemeClr val="dk1"/>
                          </a:solidFill>
                          <a:effectLst/>
                          <a:latin typeface="+mn-lt"/>
                          <a:ea typeface="+mn-ea"/>
                          <a:cs typeface="+mn-cs"/>
                        </a:rPr>
                        <a:t>Nuclear war</a:t>
                      </a:r>
                    </a:p>
                  </a:txBody>
                  <a:tcPr anchor="ctr"/>
                </a:tc>
                <a:tc>
                  <a:txBody>
                    <a:bodyPr/>
                    <a:lstStyle/>
                    <a:p>
                      <a:pPr>
                        <a:lnSpc>
                          <a:spcPct val="150000"/>
                        </a:lnSpc>
                      </a:pPr>
                      <a:r>
                        <a:rPr lang="en-US" sz="1400" b="0" kern="1200" dirty="0">
                          <a:solidFill>
                            <a:schemeClr val="dk1"/>
                          </a:solidFill>
                          <a:effectLst/>
                          <a:latin typeface="+mn-lt"/>
                          <a:ea typeface="+mn-ea"/>
                          <a:cs typeface="+mn-cs"/>
                        </a:rPr>
                        <a:t>a war fought with atomic and hydrogen (nuclear) bombs</a:t>
                      </a:r>
                      <a:endParaRPr lang="en-IE" sz="14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0007"/>
                  </a:ext>
                </a:extLst>
              </a:tr>
              <a:tr h="377915">
                <a:tc>
                  <a:txBody>
                    <a:bodyPr/>
                    <a:lstStyle/>
                    <a:p>
                      <a:pPr>
                        <a:lnSpc>
                          <a:spcPct val="150000"/>
                        </a:lnSpc>
                      </a:pPr>
                      <a:r>
                        <a:rPr lang="en-IE" sz="1400" b="1" kern="1200" dirty="0">
                          <a:solidFill>
                            <a:schemeClr val="dk1"/>
                          </a:solidFill>
                          <a:effectLst/>
                          <a:latin typeface="+mn-lt"/>
                          <a:ea typeface="+mn-ea"/>
                          <a:cs typeface="+mn-cs"/>
                        </a:rPr>
                        <a:t>Panzer</a:t>
                      </a:r>
                    </a:p>
                  </a:txBody>
                  <a:tcPr anchor="ctr"/>
                </a:tc>
                <a:tc>
                  <a:txBody>
                    <a:bodyPr/>
                    <a:lstStyle/>
                    <a:p>
                      <a:pPr>
                        <a:lnSpc>
                          <a:spcPct val="150000"/>
                        </a:lnSpc>
                      </a:pPr>
                      <a:r>
                        <a:rPr lang="en-US" sz="1400" b="0" kern="1200" dirty="0">
                          <a:solidFill>
                            <a:schemeClr val="dk1"/>
                          </a:solidFill>
                          <a:effectLst/>
                          <a:latin typeface="+mn-lt"/>
                          <a:ea typeface="+mn-ea"/>
                          <a:cs typeface="+mn-cs"/>
                        </a:rPr>
                        <a:t>German tank during World War II</a:t>
                      </a:r>
                      <a:endParaRPr lang="en-IE" sz="14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0008"/>
                  </a:ext>
                </a:extLst>
              </a:tr>
              <a:tr h="697547">
                <a:tc>
                  <a:txBody>
                    <a:bodyPr/>
                    <a:lstStyle/>
                    <a:p>
                      <a:pPr>
                        <a:lnSpc>
                          <a:spcPct val="150000"/>
                        </a:lnSpc>
                      </a:pPr>
                      <a:r>
                        <a:rPr lang="en-IE" sz="1400" b="1" kern="1200" dirty="0">
                          <a:solidFill>
                            <a:schemeClr val="dk1"/>
                          </a:solidFill>
                          <a:effectLst/>
                          <a:latin typeface="+mn-lt"/>
                          <a:ea typeface="+mn-ea"/>
                          <a:cs typeface="+mn-cs"/>
                        </a:rPr>
                        <a:t>Phoney War</a:t>
                      </a:r>
                    </a:p>
                  </a:txBody>
                  <a:tcPr anchor="ctr"/>
                </a:tc>
                <a:tc>
                  <a:txBody>
                    <a:bodyPr/>
                    <a:lstStyle/>
                    <a:p>
                      <a:pPr>
                        <a:lnSpc>
                          <a:spcPct val="150000"/>
                        </a:lnSpc>
                      </a:pPr>
                      <a:r>
                        <a:rPr lang="en-US" sz="1400" b="0" kern="1200" dirty="0">
                          <a:solidFill>
                            <a:schemeClr val="dk1"/>
                          </a:solidFill>
                          <a:effectLst/>
                          <a:latin typeface="+mn-lt"/>
                          <a:ea typeface="+mn-ea"/>
                          <a:cs typeface="+mn-cs"/>
                        </a:rPr>
                        <a:t>name given to time early in World War II where there were no military operations or fighting on the borders between Germany and France</a:t>
                      </a:r>
                      <a:endParaRPr lang="en-IE" sz="14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0009"/>
                  </a:ext>
                </a:extLst>
              </a:tr>
            </a:tbl>
          </a:graphicData>
        </a:graphic>
      </p:graphicFrame>
      <p:sp>
        <p:nvSpPr>
          <p:cNvPr id="5" name="TextBox 4">
            <a:extLst>
              <a:ext uri="{FF2B5EF4-FFF2-40B4-BE49-F238E27FC236}">
                <a16:creationId xmlns:a16="http://schemas.microsoft.com/office/drawing/2014/main" id="{C89C5B50-D41E-4EBB-A16F-9B11A2D524BB}"/>
              </a:ext>
            </a:extLst>
          </p:cNvPr>
          <p:cNvSpPr txBox="1"/>
          <p:nvPr/>
        </p:nvSpPr>
        <p:spPr>
          <a:xfrm>
            <a:off x="533400" y="759717"/>
            <a:ext cx="7734300" cy="707886"/>
          </a:xfrm>
          <a:prstGeom prst="rect">
            <a:avLst/>
          </a:prstGeom>
          <a:noFill/>
        </p:spPr>
        <p:txBody>
          <a:bodyPr wrap="square">
            <a:spAutoFit/>
          </a:bodyPr>
          <a:lstStyle/>
          <a:p>
            <a:r>
              <a:rPr lang="en-IE" sz="4000" b="1" dirty="0">
                <a:solidFill>
                  <a:srgbClr val="FFC000"/>
                </a:solidFill>
              </a:rPr>
              <a:t>Key Words</a:t>
            </a:r>
            <a:endParaRPr lang="en-IE" sz="4000" dirty="0">
              <a:solidFill>
                <a:srgbClr val="FFC000"/>
              </a:solidFill>
            </a:endParaRPr>
          </a:p>
        </p:txBody>
      </p:sp>
      <p:sp>
        <p:nvSpPr>
          <p:cNvPr id="7" name="Arrow: Right 1">
            <a:extLst>
              <a:ext uri="{FF2B5EF4-FFF2-40B4-BE49-F238E27FC236}">
                <a16:creationId xmlns:a16="http://schemas.microsoft.com/office/drawing/2014/main" id="{D77F2277-30E9-43F5-A4F5-5DC4EB9B1ADF}"/>
              </a:ext>
            </a:extLst>
          </p:cNvPr>
          <p:cNvSpPr/>
          <p:nvPr/>
        </p:nvSpPr>
        <p:spPr>
          <a:xfrm>
            <a:off x="10666435" y="6286233"/>
            <a:ext cx="862475" cy="280825"/>
          </a:xfrm>
          <a:prstGeom prst="rightArrow">
            <a:avLst/>
          </a:prstGeom>
          <a:solidFill>
            <a:srgbClr val="1EB78A"/>
          </a:solidFill>
          <a:ln>
            <a:solidFill>
              <a:srgbClr val="1EB7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E"/>
          </a:p>
        </p:txBody>
      </p:sp>
    </p:spTree>
    <p:extLst>
      <p:ext uri="{BB962C8B-B14F-4D97-AF65-F5344CB8AC3E}">
        <p14:creationId xmlns:p14="http://schemas.microsoft.com/office/powerpoint/2010/main" val="488173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1CDA3E4A-B29E-7744-821F-CBBF6C082746}"/>
              </a:ext>
            </a:extLst>
          </p:cNvPr>
          <p:cNvGraphicFramePr>
            <a:graphicFrameLocks noGrp="1"/>
          </p:cNvGraphicFramePr>
          <p:nvPr>
            <p:extLst>
              <p:ext uri="{D42A27DB-BD31-4B8C-83A1-F6EECF244321}">
                <p14:modId xmlns:p14="http://schemas.microsoft.com/office/powerpoint/2010/main" val="1261996497"/>
              </p:ext>
            </p:extLst>
          </p:nvPr>
        </p:nvGraphicFramePr>
        <p:xfrm>
          <a:off x="548994" y="1614699"/>
          <a:ext cx="11052000" cy="2212025"/>
        </p:xfrm>
        <a:graphic>
          <a:graphicData uri="http://schemas.openxmlformats.org/drawingml/2006/table">
            <a:tbl>
              <a:tblPr firstRow="1" firstCol="1" bandRow="1">
                <a:tableStyleId>{16D9F66E-5EB9-4882-86FB-DCBF35E3C3E4}</a:tableStyleId>
              </a:tblPr>
              <a:tblGrid>
                <a:gridCol w="2067752">
                  <a:extLst>
                    <a:ext uri="{9D8B030D-6E8A-4147-A177-3AD203B41FA5}">
                      <a16:colId xmlns:a16="http://schemas.microsoft.com/office/drawing/2014/main" val="1025913516"/>
                    </a:ext>
                  </a:extLst>
                </a:gridCol>
                <a:gridCol w="8984248">
                  <a:extLst>
                    <a:ext uri="{9D8B030D-6E8A-4147-A177-3AD203B41FA5}">
                      <a16:colId xmlns:a16="http://schemas.microsoft.com/office/drawing/2014/main" val="4014310377"/>
                    </a:ext>
                  </a:extLst>
                </a:gridCol>
              </a:tblGrid>
              <a:tr h="377915">
                <a:tc>
                  <a:txBody>
                    <a:bodyPr/>
                    <a:lstStyle/>
                    <a:p>
                      <a:pPr>
                        <a:lnSpc>
                          <a:spcPct val="150000"/>
                        </a:lnSpc>
                      </a:pPr>
                      <a:r>
                        <a:rPr lang="en-IE" sz="1400" b="1" kern="1200" dirty="0">
                          <a:solidFill>
                            <a:schemeClr val="dk1"/>
                          </a:solidFill>
                          <a:effectLst/>
                          <a:latin typeface="+mn-lt"/>
                          <a:ea typeface="+mn-ea"/>
                          <a:cs typeface="+mn-cs"/>
                        </a:rPr>
                        <a:t>Radar</a:t>
                      </a:r>
                    </a:p>
                  </a:txBody>
                  <a:tcPr anchor="ctr"/>
                </a:tc>
                <a:tc>
                  <a:txBody>
                    <a:bodyPr/>
                    <a:lstStyle/>
                    <a:p>
                      <a:pPr>
                        <a:lnSpc>
                          <a:spcPct val="150000"/>
                        </a:lnSpc>
                      </a:pPr>
                      <a:r>
                        <a:rPr lang="en-US" sz="1400" b="0" kern="1200" dirty="0">
                          <a:solidFill>
                            <a:schemeClr val="dk1"/>
                          </a:solidFill>
                          <a:effectLst/>
                          <a:latin typeface="+mn-lt"/>
                          <a:ea typeface="+mn-ea"/>
                          <a:cs typeface="+mn-cs"/>
                        </a:rPr>
                        <a:t>a system for detecting aircraft and ships by using radio waves which are reflected back from the object</a:t>
                      </a:r>
                      <a:endParaRPr lang="en-IE" sz="14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0000"/>
                  </a:ext>
                </a:extLst>
              </a:tr>
              <a:tr h="377915">
                <a:tc>
                  <a:txBody>
                    <a:bodyPr/>
                    <a:lstStyle/>
                    <a:p>
                      <a:pPr>
                        <a:lnSpc>
                          <a:spcPct val="150000"/>
                        </a:lnSpc>
                      </a:pPr>
                      <a:r>
                        <a:rPr lang="en-IE" sz="1400" b="1" kern="1200" dirty="0">
                          <a:solidFill>
                            <a:schemeClr val="dk1"/>
                          </a:solidFill>
                          <a:effectLst/>
                          <a:latin typeface="+mn-lt"/>
                          <a:ea typeface="+mn-ea"/>
                          <a:cs typeface="+mn-cs"/>
                        </a:rPr>
                        <a:t>Refugees</a:t>
                      </a:r>
                    </a:p>
                  </a:txBody>
                  <a:tcPr anchor="ctr"/>
                </a:tc>
                <a:tc>
                  <a:txBody>
                    <a:bodyPr/>
                    <a:lstStyle/>
                    <a:p>
                      <a:pPr>
                        <a:lnSpc>
                          <a:spcPct val="150000"/>
                        </a:lnSpc>
                      </a:pPr>
                      <a:r>
                        <a:rPr lang="en-US" sz="1400" b="0" kern="1200" dirty="0">
                          <a:solidFill>
                            <a:schemeClr val="dk1"/>
                          </a:solidFill>
                          <a:effectLst/>
                          <a:latin typeface="+mn-lt"/>
                          <a:ea typeface="+mn-ea"/>
                          <a:cs typeface="+mn-cs"/>
                        </a:rPr>
                        <a:t>people who have fled war, violence, conflict or persecution from their own country to another country</a:t>
                      </a:r>
                      <a:endParaRPr lang="en-IE" sz="14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0001"/>
                  </a:ext>
                </a:extLst>
              </a:tr>
              <a:tr h="697547">
                <a:tc>
                  <a:txBody>
                    <a:bodyPr/>
                    <a:lstStyle/>
                    <a:p>
                      <a:pPr>
                        <a:lnSpc>
                          <a:spcPct val="150000"/>
                        </a:lnSpc>
                      </a:pPr>
                      <a:r>
                        <a:rPr lang="en-IE" sz="1400" b="1" kern="1200" dirty="0">
                          <a:solidFill>
                            <a:schemeClr val="dk1"/>
                          </a:solidFill>
                          <a:effectLst/>
                          <a:latin typeface="+mn-lt"/>
                          <a:ea typeface="+mn-ea"/>
                          <a:cs typeface="+mn-cs"/>
                        </a:rPr>
                        <a:t>Scorched-earth policy</a:t>
                      </a:r>
                    </a:p>
                  </a:txBody>
                  <a:tcPr anchor="ctr"/>
                </a:tc>
                <a:tc>
                  <a:txBody>
                    <a:bodyPr/>
                    <a:lstStyle/>
                    <a:p>
                      <a:pPr>
                        <a:lnSpc>
                          <a:spcPct val="150000"/>
                        </a:lnSpc>
                      </a:pPr>
                      <a:r>
                        <a:rPr lang="en-US" sz="1400" b="0" kern="1200" dirty="0">
                          <a:solidFill>
                            <a:schemeClr val="dk1"/>
                          </a:solidFill>
                          <a:effectLst/>
                          <a:latin typeface="+mn-lt"/>
                          <a:ea typeface="+mn-ea"/>
                          <a:cs typeface="+mn-cs"/>
                        </a:rPr>
                        <a:t>Russian war tactics during the Second World War to burn crops, destroy bridges and towns as they retreated before the Germans</a:t>
                      </a:r>
                      <a:endParaRPr lang="en-IE" sz="14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0002"/>
                  </a:ext>
                </a:extLst>
              </a:tr>
              <a:tr h="377915">
                <a:tc>
                  <a:txBody>
                    <a:bodyPr/>
                    <a:lstStyle/>
                    <a:p>
                      <a:pPr>
                        <a:lnSpc>
                          <a:spcPct val="150000"/>
                        </a:lnSpc>
                      </a:pPr>
                      <a:r>
                        <a:rPr lang="en-IE" sz="1400" b="1" kern="1200" dirty="0">
                          <a:solidFill>
                            <a:schemeClr val="dk1"/>
                          </a:solidFill>
                          <a:effectLst/>
                          <a:latin typeface="+mn-lt"/>
                          <a:ea typeface="+mn-ea"/>
                          <a:cs typeface="+mn-cs"/>
                        </a:rPr>
                        <a:t>Superpowers</a:t>
                      </a:r>
                    </a:p>
                  </a:txBody>
                  <a:tcPr anchor="ctr"/>
                </a:tc>
                <a:tc>
                  <a:txBody>
                    <a:bodyPr/>
                    <a:lstStyle/>
                    <a:p>
                      <a:pPr>
                        <a:lnSpc>
                          <a:spcPct val="150000"/>
                        </a:lnSpc>
                      </a:pPr>
                      <a:r>
                        <a:rPr lang="en-US" sz="1400" b="0" kern="1200" dirty="0">
                          <a:solidFill>
                            <a:schemeClr val="dk1"/>
                          </a:solidFill>
                          <a:effectLst/>
                          <a:latin typeface="+mn-lt"/>
                          <a:ea typeface="+mn-ea"/>
                          <a:cs typeface="+mn-cs"/>
                        </a:rPr>
                        <a:t>USA and USSR after World War II, which were the two most powerful countries in the world</a:t>
                      </a:r>
                      <a:endParaRPr lang="en-IE" sz="14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0003"/>
                  </a:ext>
                </a:extLst>
              </a:tr>
              <a:tr h="377915">
                <a:tc>
                  <a:txBody>
                    <a:bodyPr/>
                    <a:lstStyle/>
                    <a:p>
                      <a:pPr>
                        <a:lnSpc>
                          <a:spcPct val="150000"/>
                        </a:lnSpc>
                      </a:pPr>
                      <a:r>
                        <a:rPr lang="en-IE" sz="1400" b="1" kern="1200" dirty="0">
                          <a:solidFill>
                            <a:schemeClr val="dk1"/>
                          </a:solidFill>
                          <a:effectLst/>
                          <a:latin typeface="+mn-lt"/>
                          <a:ea typeface="+mn-ea"/>
                          <a:cs typeface="+mn-cs"/>
                        </a:rPr>
                        <a:t>Turning point</a:t>
                      </a:r>
                    </a:p>
                  </a:txBody>
                  <a:tcPr anchor="ctr"/>
                </a:tc>
                <a:tc>
                  <a:txBody>
                    <a:bodyPr/>
                    <a:lstStyle/>
                    <a:p>
                      <a:pPr>
                        <a:lnSpc>
                          <a:spcPct val="150000"/>
                        </a:lnSpc>
                      </a:pPr>
                      <a:r>
                        <a:rPr lang="en-US" sz="1400" b="0" kern="1200" dirty="0">
                          <a:solidFill>
                            <a:schemeClr val="dk1"/>
                          </a:solidFill>
                          <a:effectLst/>
                          <a:latin typeface="+mn-lt"/>
                          <a:ea typeface="+mn-ea"/>
                          <a:cs typeface="+mn-cs"/>
                        </a:rPr>
                        <a:t>a time when a decisive event occurs which changes the future</a:t>
                      </a:r>
                      <a:endParaRPr lang="en-IE" sz="14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0004"/>
                  </a:ext>
                </a:extLst>
              </a:tr>
            </a:tbl>
          </a:graphicData>
        </a:graphic>
      </p:graphicFrame>
      <p:sp>
        <p:nvSpPr>
          <p:cNvPr id="5" name="TextBox 4">
            <a:extLst>
              <a:ext uri="{FF2B5EF4-FFF2-40B4-BE49-F238E27FC236}">
                <a16:creationId xmlns:a16="http://schemas.microsoft.com/office/drawing/2014/main" id="{C89C5B50-D41E-4EBB-A16F-9B11A2D524BB}"/>
              </a:ext>
            </a:extLst>
          </p:cNvPr>
          <p:cNvSpPr txBox="1"/>
          <p:nvPr/>
        </p:nvSpPr>
        <p:spPr>
          <a:xfrm>
            <a:off x="533400" y="702567"/>
            <a:ext cx="7734300" cy="707886"/>
          </a:xfrm>
          <a:prstGeom prst="rect">
            <a:avLst/>
          </a:prstGeom>
          <a:noFill/>
        </p:spPr>
        <p:txBody>
          <a:bodyPr wrap="square">
            <a:spAutoFit/>
          </a:bodyPr>
          <a:lstStyle/>
          <a:p>
            <a:r>
              <a:rPr lang="en-IE" sz="4000" b="1" dirty="0">
                <a:solidFill>
                  <a:srgbClr val="FFC000"/>
                </a:solidFill>
              </a:rPr>
              <a:t>Key Words</a:t>
            </a:r>
            <a:endParaRPr lang="en-IE" sz="4000" dirty="0">
              <a:solidFill>
                <a:srgbClr val="FFC000"/>
              </a:solidFill>
            </a:endParaRPr>
          </a:p>
        </p:txBody>
      </p:sp>
    </p:spTree>
    <p:extLst>
      <p:ext uri="{BB962C8B-B14F-4D97-AF65-F5344CB8AC3E}">
        <p14:creationId xmlns:p14="http://schemas.microsoft.com/office/powerpoint/2010/main" val="1388601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9C5B50-D41E-4EBB-A16F-9B11A2D524BB}"/>
              </a:ext>
            </a:extLst>
          </p:cNvPr>
          <p:cNvSpPr txBox="1"/>
          <p:nvPr/>
        </p:nvSpPr>
        <p:spPr>
          <a:xfrm>
            <a:off x="662983" y="805149"/>
            <a:ext cx="7734300" cy="707886"/>
          </a:xfrm>
          <a:prstGeom prst="rect">
            <a:avLst/>
          </a:prstGeom>
          <a:noFill/>
        </p:spPr>
        <p:txBody>
          <a:bodyPr wrap="square">
            <a:spAutoFit/>
          </a:bodyPr>
          <a:lstStyle/>
          <a:p>
            <a:r>
              <a:rPr lang="en-IE" sz="4000" b="1" dirty="0">
                <a:solidFill>
                  <a:srgbClr val="FFC000"/>
                </a:solidFill>
              </a:rPr>
              <a:t>German Victories, 1939–42</a:t>
            </a:r>
          </a:p>
        </p:txBody>
      </p:sp>
      <p:sp>
        <p:nvSpPr>
          <p:cNvPr id="6" name="TextBox 5">
            <a:extLst>
              <a:ext uri="{FF2B5EF4-FFF2-40B4-BE49-F238E27FC236}">
                <a16:creationId xmlns:a16="http://schemas.microsoft.com/office/drawing/2014/main" id="{F52F3D99-838B-0741-8F28-69AF9A656BD5}"/>
              </a:ext>
            </a:extLst>
          </p:cNvPr>
          <p:cNvSpPr txBox="1"/>
          <p:nvPr/>
        </p:nvSpPr>
        <p:spPr>
          <a:xfrm>
            <a:off x="7087314" y="1549270"/>
            <a:ext cx="3817042" cy="369332"/>
          </a:xfrm>
          <a:prstGeom prst="rect">
            <a:avLst/>
          </a:prstGeom>
          <a:noFill/>
        </p:spPr>
        <p:txBody>
          <a:bodyPr wrap="square" rtlCol="0">
            <a:spAutoFit/>
          </a:bodyPr>
          <a:lstStyle/>
          <a:p>
            <a:r>
              <a:rPr lang="en-IE" b="1" dirty="0"/>
              <a:t>The Invasion of Poland, 1939</a:t>
            </a:r>
          </a:p>
        </p:txBody>
      </p:sp>
      <p:pic>
        <p:nvPicPr>
          <p:cNvPr id="7" name="Picture 6">
            <a:extLst>
              <a:ext uri="{FF2B5EF4-FFF2-40B4-BE49-F238E27FC236}">
                <a16:creationId xmlns:a16="http://schemas.microsoft.com/office/drawing/2014/main" id="{CC0EDC1F-4852-4FD4-AFCB-C74C2EBEA5D5}"/>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5625538" y="2355378"/>
            <a:ext cx="5920964" cy="3648541"/>
          </a:xfrm>
          <a:prstGeom prst="rect">
            <a:avLst/>
          </a:prstGeom>
        </p:spPr>
      </p:pic>
      <p:sp>
        <p:nvSpPr>
          <p:cNvPr id="8" name="TextBox 7">
            <a:extLst>
              <a:ext uri="{FF2B5EF4-FFF2-40B4-BE49-F238E27FC236}">
                <a16:creationId xmlns:a16="http://schemas.microsoft.com/office/drawing/2014/main" id="{AED2E43E-A568-B0B1-CB83-8CC1AB39B90A}"/>
              </a:ext>
            </a:extLst>
          </p:cNvPr>
          <p:cNvSpPr txBox="1"/>
          <p:nvPr/>
        </p:nvSpPr>
        <p:spPr>
          <a:xfrm>
            <a:off x="830399" y="1838303"/>
            <a:ext cx="3439943" cy="1938992"/>
          </a:xfrm>
          <a:prstGeom prst="rect">
            <a:avLst/>
          </a:prstGeom>
          <a:noFill/>
        </p:spPr>
        <p:txBody>
          <a:bodyPr wrap="square" rtlCol="0">
            <a:spAutoFit/>
          </a:bodyPr>
          <a:lstStyle/>
          <a:p>
            <a:r>
              <a:rPr lang="en-IE" sz="2000" b="1" dirty="0"/>
              <a:t>Blitzkrieg </a:t>
            </a:r>
            <a:r>
              <a:rPr lang="en-IE" sz="2000" dirty="0"/>
              <a:t>– </a:t>
            </a:r>
            <a:r>
              <a:rPr lang="en-IE" sz="2000" b="1" dirty="0"/>
              <a:t>Speed</a:t>
            </a:r>
            <a:r>
              <a:rPr lang="en-IE" sz="2000" dirty="0"/>
              <a:t> &amp; </a:t>
            </a:r>
            <a:r>
              <a:rPr lang="en-IE" sz="2000" b="1" dirty="0"/>
              <a:t>surprise</a:t>
            </a:r>
          </a:p>
          <a:p>
            <a:pPr marL="342900" indent="-342900">
              <a:buAutoNum type="arabicPeriod"/>
            </a:pPr>
            <a:r>
              <a:rPr lang="en-IE" sz="2000" dirty="0"/>
              <a:t>German air force (</a:t>
            </a:r>
            <a:r>
              <a:rPr lang="en-IE" sz="2000" b="1" dirty="0"/>
              <a:t>Luftwaffe</a:t>
            </a:r>
            <a:r>
              <a:rPr lang="en-IE" sz="2000" dirty="0"/>
              <a:t>) bombers</a:t>
            </a:r>
          </a:p>
          <a:p>
            <a:pPr marL="342900" indent="-342900">
              <a:buAutoNum type="arabicPeriod"/>
            </a:pPr>
            <a:r>
              <a:rPr lang="en-IE" sz="2000" dirty="0"/>
              <a:t>German </a:t>
            </a:r>
            <a:r>
              <a:rPr lang="en-IE" sz="2000" b="1" dirty="0"/>
              <a:t>panzer</a:t>
            </a:r>
            <a:r>
              <a:rPr lang="en-IE" sz="2000" dirty="0"/>
              <a:t> (tank) divisions</a:t>
            </a:r>
          </a:p>
          <a:p>
            <a:pPr marL="342900" indent="-342900">
              <a:buAutoNum type="arabicPeriod"/>
            </a:pPr>
            <a:r>
              <a:rPr lang="en-IE" sz="2000" dirty="0"/>
              <a:t>Motorised German infantry</a:t>
            </a:r>
          </a:p>
        </p:txBody>
      </p:sp>
      <p:sp>
        <p:nvSpPr>
          <p:cNvPr id="9" name="TextBox 8">
            <a:extLst>
              <a:ext uri="{FF2B5EF4-FFF2-40B4-BE49-F238E27FC236}">
                <a16:creationId xmlns:a16="http://schemas.microsoft.com/office/drawing/2014/main" id="{7B6814F0-EC29-F904-D974-8AA11BF25E01}"/>
              </a:ext>
            </a:extLst>
          </p:cNvPr>
          <p:cNvSpPr txBox="1"/>
          <p:nvPr/>
        </p:nvSpPr>
        <p:spPr>
          <a:xfrm>
            <a:off x="1149212" y="4102563"/>
            <a:ext cx="2802316" cy="1323439"/>
          </a:xfrm>
          <a:prstGeom prst="rect">
            <a:avLst/>
          </a:prstGeom>
          <a:noFill/>
        </p:spPr>
        <p:txBody>
          <a:bodyPr wrap="square" rtlCol="0">
            <a:spAutoFit/>
          </a:bodyPr>
          <a:lstStyle/>
          <a:p>
            <a:pPr marL="285750" indent="-285750">
              <a:buFont typeface="Arial" panose="020B0604020202020204" pitchFamily="34" charset="0"/>
              <a:buChar char="•"/>
            </a:pPr>
            <a:r>
              <a:rPr lang="en-IE" sz="2000" dirty="0"/>
              <a:t>Poland </a:t>
            </a:r>
            <a:r>
              <a:rPr lang="en-IE" sz="2000" b="1" dirty="0"/>
              <a:t>defeated</a:t>
            </a:r>
          </a:p>
          <a:p>
            <a:pPr marL="285750" indent="-285750">
              <a:buFont typeface="Arial" panose="020B0604020202020204" pitchFamily="34" charset="0"/>
              <a:buChar char="•"/>
            </a:pPr>
            <a:r>
              <a:rPr lang="en-IE" sz="2000" dirty="0"/>
              <a:t>Country </a:t>
            </a:r>
            <a:r>
              <a:rPr lang="en-IE" sz="2000" b="1" dirty="0"/>
              <a:t>divided</a:t>
            </a:r>
            <a:r>
              <a:rPr lang="en-IE" sz="2000" dirty="0"/>
              <a:t> between Germany and the Soviet Union</a:t>
            </a:r>
          </a:p>
        </p:txBody>
      </p:sp>
    </p:spTree>
    <p:extLst>
      <p:ext uri="{BB962C8B-B14F-4D97-AF65-F5344CB8AC3E}">
        <p14:creationId xmlns:p14="http://schemas.microsoft.com/office/powerpoint/2010/main" val="2666287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0FE96A6-F8EF-41F3-B975-9E2431CC5785}"/>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5526398" y="1691495"/>
            <a:ext cx="4959500" cy="4793589"/>
          </a:xfrm>
          <a:prstGeom prst="rect">
            <a:avLst/>
          </a:prstGeom>
        </p:spPr>
      </p:pic>
      <p:sp>
        <p:nvSpPr>
          <p:cNvPr id="23" name="TextBox 22">
            <a:extLst>
              <a:ext uri="{FF2B5EF4-FFF2-40B4-BE49-F238E27FC236}">
                <a16:creationId xmlns:a16="http://schemas.microsoft.com/office/drawing/2014/main" id="{C89C5B50-D41E-4EBB-A16F-9B11A2D524BB}"/>
              </a:ext>
            </a:extLst>
          </p:cNvPr>
          <p:cNvSpPr txBox="1"/>
          <p:nvPr/>
        </p:nvSpPr>
        <p:spPr>
          <a:xfrm>
            <a:off x="438514" y="767584"/>
            <a:ext cx="7734300" cy="707886"/>
          </a:xfrm>
          <a:prstGeom prst="rect">
            <a:avLst/>
          </a:prstGeom>
          <a:noFill/>
        </p:spPr>
        <p:txBody>
          <a:bodyPr wrap="square">
            <a:spAutoFit/>
          </a:bodyPr>
          <a:lstStyle/>
          <a:p>
            <a:r>
              <a:rPr lang="en-IE" sz="4000" b="1" dirty="0">
                <a:solidFill>
                  <a:srgbClr val="FFC000"/>
                </a:solidFill>
              </a:rPr>
              <a:t>Hitler’s Conquests, 1939–40</a:t>
            </a:r>
          </a:p>
        </p:txBody>
      </p:sp>
      <p:grpSp>
        <p:nvGrpSpPr>
          <p:cNvPr id="2" name="Group 1"/>
          <p:cNvGrpSpPr/>
          <p:nvPr/>
        </p:nvGrpSpPr>
        <p:grpSpPr>
          <a:xfrm>
            <a:off x="433710" y="1721114"/>
            <a:ext cx="4299316" cy="3373359"/>
            <a:chOff x="433710" y="1721114"/>
            <a:chExt cx="4299316" cy="3373359"/>
          </a:xfrm>
        </p:grpSpPr>
        <p:sp>
          <p:nvSpPr>
            <p:cNvPr id="10" name="TextBox 9">
              <a:extLst>
                <a:ext uri="{FF2B5EF4-FFF2-40B4-BE49-F238E27FC236}">
                  <a16:creationId xmlns:a16="http://schemas.microsoft.com/office/drawing/2014/main" id="{DA8C537E-1B06-C2D3-307F-E39359C5C046}"/>
                </a:ext>
              </a:extLst>
            </p:cNvPr>
            <p:cNvSpPr txBox="1"/>
            <p:nvPr/>
          </p:nvSpPr>
          <p:spPr>
            <a:xfrm>
              <a:off x="803162" y="1721114"/>
              <a:ext cx="3929864" cy="3373359"/>
            </a:xfrm>
            <a:prstGeom prst="rect">
              <a:avLst/>
            </a:prstGeom>
            <a:noFill/>
          </p:spPr>
          <p:txBody>
            <a:bodyPr wrap="square" rtlCol="0">
              <a:spAutoFit/>
            </a:bodyPr>
            <a:lstStyle/>
            <a:p>
              <a:pPr>
                <a:lnSpc>
                  <a:spcPct val="150000"/>
                </a:lnSpc>
              </a:pPr>
              <a:r>
                <a:rPr lang="en-IE" b="1" dirty="0"/>
                <a:t>Poland divided</a:t>
              </a:r>
            </a:p>
            <a:p>
              <a:pPr>
                <a:lnSpc>
                  <a:spcPct val="150000"/>
                </a:lnSpc>
              </a:pPr>
              <a:r>
                <a:rPr lang="en-IE" b="1" dirty="0"/>
                <a:t>Phoney War </a:t>
              </a:r>
              <a:r>
                <a:rPr lang="en-IE" dirty="0"/>
                <a:t>- winter 1939-40 </a:t>
              </a:r>
            </a:p>
            <a:p>
              <a:pPr>
                <a:lnSpc>
                  <a:spcPct val="150000"/>
                </a:lnSpc>
              </a:pPr>
              <a:r>
                <a:rPr lang="en-IE" dirty="0"/>
                <a:t>- No fighting on Franco-German border </a:t>
              </a:r>
            </a:p>
            <a:p>
              <a:pPr>
                <a:lnSpc>
                  <a:spcPct val="150000"/>
                </a:lnSpc>
              </a:pPr>
              <a:r>
                <a:rPr lang="en-IE" b="1" dirty="0"/>
                <a:t>Denmark and Norway conquered</a:t>
              </a:r>
            </a:p>
            <a:p>
              <a:pPr marL="285750" indent="-285750">
                <a:lnSpc>
                  <a:spcPct val="150000"/>
                </a:lnSpc>
                <a:buFontTx/>
                <a:buChar char="-"/>
              </a:pPr>
              <a:r>
                <a:rPr lang="en-IE" dirty="0"/>
                <a:t>To secure </a:t>
              </a:r>
              <a:r>
                <a:rPr lang="en-IE" b="1" dirty="0"/>
                <a:t>German iron ore supply </a:t>
              </a:r>
              <a:r>
                <a:rPr lang="en-IE" dirty="0"/>
                <a:t>from Sweden</a:t>
              </a:r>
            </a:p>
            <a:p>
              <a:pPr marL="285750" indent="-285750">
                <a:lnSpc>
                  <a:spcPct val="150000"/>
                </a:lnSpc>
                <a:buFontTx/>
                <a:buChar char="-"/>
              </a:pPr>
              <a:r>
                <a:rPr lang="en-IE" b="1" dirty="0"/>
                <a:t>Quisling</a:t>
              </a:r>
              <a:r>
                <a:rPr lang="en-IE" dirty="0"/>
                <a:t> installed in Norway</a:t>
              </a:r>
            </a:p>
            <a:p>
              <a:pPr>
                <a:lnSpc>
                  <a:spcPct val="150000"/>
                </a:lnSpc>
              </a:pPr>
              <a:r>
                <a:rPr lang="en-IE" b="1" dirty="0"/>
                <a:t>The Invasion and Fall of France</a:t>
              </a:r>
            </a:p>
          </p:txBody>
        </p:sp>
        <p:grpSp>
          <p:nvGrpSpPr>
            <p:cNvPr id="24" name="Group 23">
              <a:extLst>
                <a:ext uri="{FF2B5EF4-FFF2-40B4-BE49-F238E27FC236}">
                  <a16:creationId xmlns:a16="http://schemas.microsoft.com/office/drawing/2014/main" id="{AFD6D3E5-84E9-CEAF-A854-DC611D775B8B}"/>
                </a:ext>
              </a:extLst>
            </p:cNvPr>
            <p:cNvGrpSpPr/>
            <p:nvPr/>
          </p:nvGrpSpPr>
          <p:grpSpPr>
            <a:xfrm>
              <a:off x="433710" y="1850683"/>
              <a:ext cx="417251" cy="276999"/>
              <a:chOff x="8524822" y="4686062"/>
              <a:chExt cx="417251" cy="276999"/>
            </a:xfrm>
          </p:grpSpPr>
          <p:sp>
            <p:nvSpPr>
              <p:cNvPr id="25" name="Oval 24">
                <a:extLst>
                  <a:ext uri="{FF2B5EF4-FFF2-40B4-BE49-F238E27FC236}">
                    <a16:creationId xmlns:a16="http://schemas.microsoft.com/office/drawing/2014/main" id="{61E17CA4-98B3-CFBA-88C5-0184517CE190}"/>
                  </a:ext>
                </a:extLst>
              </p:cNvPr>
              <p:cNvSpPr/>
              <p:nvPr/>
            </p:nvSpPr>
            <p:spPr>
              <a:xfrm>
                <a:off x="8599470" y="4715838"/>
                <a:ext cx="267128" cy="23630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26" name="TextBox 25">
                <a:extLst>
                  <a:ext uri="{FF2B5EF4-FFF2-40B4-BE49-F238E27FC236}">
                    <a16:creationId xmlns:a16="http://schemas.microsoft.com/office/drawing/2014/main" id="{48F7D0E7-2333-60C4-4B0A-31B19C29B113}"/>
                  </a:ext>
                </a:extLst>
              </p:cNvPr>
              <p:cNvSpPr txBox="1"/>
              <p:nvPr/>
            </p:nvSpPr>
            <p:spPr>
              <a:xfrm>
                <a:off x="8524822" y="4686062"/>
                <a:ext cx="417251" cy="276999"/>
              </a:xfrm>
              <a:prstGeom prst="rect">
                <a:avLst/>
              </a:prstGeom>
              <a:noFill/>
              <a:ln>
                <a:solidFill>
                  <a:schemeClr val="bg1"/>
                </a:solidFill>
              </a:ln>
            </p:spPr>
            <p:txBody>
              <a:bodyPr wrap="square" rtlCol="0">
                <a:spAutoFit/>
              </a:bodyPr>
              <a:lstStyle/>
              <a:p>
                <a:pPr algn="ctr"/>
                <a:r>
                  <a:rPr lang="en-IE" sz="1200" b="1" dirty="0"/>
                  <a:t>1</a:t>
                </a:r>
              </a:p>
            </p:txBody>
          </p:sp>
        </p:grpSp>
        <p:grpSp>
          <p:nvGrpSpPr>
            <p:cNvPr id="27" name="Group 26">
              <a:extLst>
                <a:ext uri="{FF2B5EF4-FFF2-40B4-BE49-F238E27FC236}">
                  <a16:creationId xmlns:a16="http://schemas.microsoft.com/office/drawing/2014/main" id="{AFD6D3E5-84E9-CEAF-A854-DC611D775B8B}"/>
                </a:ext>
              </a:extLst>
            </p:cNvPr>
            <p:cNvGrpSpPr/>
            <p:nvPr/>
          </p:nvGrpSpPr>
          <p:grpSpPr>
            <a:xfrm>
              <a:off x="434575" y="2267773"/>
              <a:ext cx="417251" cy="276999"/>
              <a:chOff x="8524822" y="4686062"/>
              <a:chExt cx="417251" cy="276999"/>
            </a:xfrm>
          </p:grpSpPr>
          <p:sp>
            <p:nvSpPr>
              <p:cNvPr id="28" name="Oval 27">
                <a:extLst>
                  <a:ext uri="{FF2B5EF4-FFF2-40B4-BE49-F238E27FC236}">
                    <a16:creationId xmlns:a16="http://schemas.microsoft.com/office/drawing/2014/main" id="{61E17CA4-98B3-CFBA-88C5-0184517CE190}"/>
                  </a:ext>
                </a:extLst>
              </p:cNvPr>
              <p:cNvSpPr/>
              <p:nvPr/>
            </p:nvSpPr>
            <p:spPr>
              <a:xfrm>
                <a:off x="8599470" y="4715838"/>
                <a:ext cx="267128" cy="23630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29" name="TextBox 28">
                <a:extLst>
                  <a:ext uri="{FF2B5EF4-FFF2-40B4-BE49-F238E27FC236}">
                    <a16:creationId xmlns:a16="http://schemas.microsoft.com/office/drawing/2014/main" id="{48F7D0E7-2333-60C4-4B0A-31B19C29B113}"/>
                  </a:ext>
                </a:extLst>
              </p:cNvPr>
              <p:cNvSpPr txBox="1"/>
              <p:nvPr/>
            </p:nvSpPr>
            <p:spPr>
              <a:xfrm>
                <a:off x="8524822" y="4686062"/>
                <a:ext cx="417251" cy="276999"/>
              </a:xfrm>
              <a:prstGeom prst="rect">
                <a:avLst/>
              </a:prstGeom>
              <a:noFill/>
              <a:ln>
                <a:solidFill>
                  <a:schemeClr val="bg1"/>
                </a:solidFill>
              </a:ln>
            </p:spPr>
            <p:txBody>
              <a:bodyPr wrap="square" rtlCol="0">
                <a:spAutoFit/>
              </a:bodyPr>
              <a:lstStyle/>
              <a:p>
                <a:pPr algn="ctr"/>
                <a:r>
                  <a:rPr lang="en-IE" sz="1200" b="1" dirty="0"/>
                  <a:t>2</a:t>
                </a:r>
              </a:p>
            </p:txBody>
          </p:sp>
        </p:grpSp>
        <p:grpSp>
          <p:nvGrpSpPr>
            <p:cNvPr id="30" name="Group 29">
              <a:extLst>
                <a:ext uri="{FF2B5EF4-FFF2-40B4-BE49-F238E27FC236}">
                  <a16:creationId xmlns:a16="http://schemas.microsoft.com/office/drawing/2014/main" id="{AFD6D3E5-84E9-CEAF-A854-DC611D775B8B}"/>
                </a:ext>
              </a:extLst>
            </p:cNvPr>
            <p:cNvGrpSpPr/>
            <p:nvPr/>
          </p:nvGrpSpPr>
          <p:grpSpPr>
            <a:xfrm>
              <a:off x="452760" y="3066341"/>
              <a:ext cx="417251" cy="276999"/>
              <a:chOff x="8524822" y="4686062"/>
              <a:chExt cx="417251" cy="276999"/>
            </a:xfrm>
          </p:grpSpPr>
          <p:sp>
            <p:nvSpPr>
              <p:cNvPr id="31" name="Oval 30">
                <a:extLst>
                  <a:ext uri="{FF2B5EF4-FFF2-40B4-BE49-F238E27FC236}">
                    <a16:creationId xmlns:a16="http://schemas.microsoft.com/office/drawing/2014/main" id="{61E17CA4-98B3-CFBA-88C5-0184517CE190}"/>
                  </a:ext>
                </a:extLst>
              </p:cNvPr>
              <p:cNvSpPr/>
              <p:nvPr/>
            </p:nvSpPr>
            <p:spPr>
              <a:xfrm>
                <a:off x="8599470" y="4715838"/>
                <a:ext cx="267128" cy="23630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2" name="TextBox 31">
                <a:extLst>
                  <a:ext uri="{FF2B5EF4-FFF2-40B4-BE49-F238E27FC236}">
                    <a16:creationId xmlns:a16="http://schemas.microsoft.com/office/drawing/2014/main" id="{48F7D0E7-2333-60C4-4B0A-31B19C29B113}"/>
                  </a:ext>
                </a:extLst>
              </p:cNvPr>
              <p:cNvSpPr txBox="1"/>
              <p:nvPr/>
            </p:nvSpPr>
            <p:spPr>
              <a:xfrm>
                <a:off x="8524822" y="4686062"/>
                <a:ext cx="417251" cy="276999"/>
              </a:xfrm>
              <a:prstGeom prst="rect">
                <a:avLst/>
              </a:prstGeom>
              <a:noFill/>
              <a:ln>
                <a:solidFill>
                  <a:schemeClr val="bg1"/>
                </a:solidFill>
              </a:ln>
            </p:spPr>
            <p:txBody>
              <a:bodyPr wrap="square" rtlCol="0">
                <a:spAutoFit/>
              </a:bodyPr>
              <a:lstStyle/>
              <a:p>
                <a:pPr algn="ctr"/>
                <a:r>
                  <a:rPr lang="en-IE" sz="1200" b="1" dirty="0"/>
                  <a:t>3</a:t>
                </a:r>
              </a:p>
            </p:txBody>
          </p:sp>
        </p:grpSp>
        <p:grpSp>
          <p:nvGrpSpPr>
            <p:cNvPr id="33" name="Group 32">
              <a:extLst>
                <a:ext uri="{FF2B5EF4-FFF2-40B4-BE49-F238E27FC236}">
                  <a16:creationId xmlns:a16="http://schemas.microsoft.com/office/drawing/2014/main" id="{AFD6D3E5-84E9-CEAF-A854-DC611D775B8B}"/>
                </a:ext>
              </a:extLst>
            </p:cNvPr>
            <p:cNvGrpSpPr/>
            <p:nvPr/>
          </p:nvGrpSpPr>
          <p:grpSpPr>
            <a:xfrm>
              <a:off x="492709" y="4733590"/>
              <a:ext cx="417251" cy="276999"/>
              <a:chOff x="8524822" y="4686062"/>
              <a:chExt cx="417251" cy="276999"/>
            </a:xfrm>
          </p:grpSpPr>
          <p:sp>
            <p:nvSpPr>
              <p:cNvPr id="34" name="Oval 33">
                <a:extLst>
                  <a:ext uri="{FF2B5EF4-FFF2-40B4-BE49-F238E27FC236}">
                    <a16:creationId xmlns:a16="http://schemas.microsoft.com/office/drawing/2014/main" id="{61E17CA4-98B3-CFBA-88C5-0184517CE190}"/>
                  </a:ext>
                </a:extLst>
              </p:cNvPr>
              <p:cNvSpPr/>
              <p:nvPr/>
            </p:nvSpPr>
            <p:spPr>
              <a:xfrm>
                <a:off x="8599470" y="4715838"/>
                <a:ext cx="267128" cy="23630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5" name="TextBox 34">
                <a:extLst>
                  <a:ext uri="{FF2B5EF4-FFF2-40B4-BE49-F238E27FC236}">
                    <a16:creationId xmlns:a16="http://schemas.microsoft.com/office/drawing/2014/main" id="{48F7D0E7-2333-60C4-4B0A-31B19C29B113}"/>
                  </a:ext>
                </a:extLst>
              </p:cNvPr>
              <p:cNvSpPr txBox="1"/>
              <p:nvPr/>
            </p:nvSpPr>
            <p:spPr>
              <a:xfrm>
                <a:off x="8524822" y="4686062"/>
                <a:ext cx="417251" cy="276999"/>
              </a:xfrm>
              <a:prstGeom prst="rect">
                <a:avLst/>
              </a:prstGeom>
              <a:noFill/>
              <a:ln>
                <a:solidFill>
                  <a:schemeClr val="bg1"/>
                </a:solidFill>
              </a:ln>
            </p:spPr>
            <p:txBody>
              <a:bodyPr wrap="square" rtlCol="0">
                <a:spAutoFit/>
              </a:bodyPr>
              <a:lstStyle/>
              <a:p>
                <a:pPr algn="ctr"/>
                <a:r>
                  <a:rPr lang="en-IE" sz="1200" b="1" dirty="0"/>
                  <a:t>4</a:t>
                </a:r>
              </a:p>
            </p:txBody>
          </p:sp>
        </p:grpSp>
      </p:grpSp>
    </p:spTree>
    <p:extLst>
      <p:ext uri="{BB962C8B-B14F-4D97-AF65-F5344CB8AC3E}">
        <p14:creationId xmlns:p14="http://schemas.microsoft.com/office/powerpoint/2010/main" val="3883912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42301" y="1232651"/>
            <a:ext cx="11117095" cy="3874187"/>
            <a:chOff x="442301" y="1232651"/>
            <a:chExt cx="11117095" cy="3874187"/>
          </a:xfrm>
        </p:grpSpPr>
        <p:sp>
          <p:nvSpPr>
            <p:cNvPr id="4" name="Rectangle 3">
              <a:extLst>
                <a:ext uri="{FF2B5EF4-FFF2-40B4-BE49-F238E27FC236}">
                  <a16:creationId xmlns:a16="http://schemas.microsoft.com/office/drawing/2014/main" id="{6C7F4AE7-7697-4C2E-ADC3-373A720F0A00}"/>
                </a:ext>
              </a:extLst>
            </p:cNvPr>
            <p:cNvSpPr/>
            <p:nvPr/>
          </p:nvSpPr>
          <p:spPr>
            <a:xfrm>
              <a:off x="809846" y="1690319"/>
              <a:ext cx="10749550" cy="3416519"/>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TextBox 5">
              <a:extLst>
                <a:ext uri="{FF2B5EF4-FFF2-40B4-BE49-F238E27FC236}">
                  <a16:creationId xmlns:a16="http://schemas.microsoft.com/office/drawing/2014/main" id="{834D9B6F-BC29-4765-A16F-E7CBD9C02F13}"/>
                </a:ext>
              </a:extLst>
            </p:cNvPr>
            <p:cNvSpPr txBox="1"/>
            <p:nvPr/>
          </p:nvSpPr>
          <p:spPr>
            <a:xfrm>
              <a:off x="1400187" y="1690319"/>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7" name="Picture 6"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2301" y="1232651"/>
              <a:ext cx="1086781" cy="1086781"/>
            </a:xfrm>
            <a:prstGeom prst="rect">
              <a:avLst/>
            </a:prstGeom>
          </p:spPr>
        </p:pic>
      </p:grpSp>
      <p:sp>
        <p:nvSpPr>
          <p:cNvPr id="8" name="TextBox 7">
            <a:extLst>
              <a:ext uri="{FF2B5EF4-FFF2-40B4-BE49-F238E27FC236}">
                <a16:creationId xmlns:a16="http://schemas.microsoft.com/office/drawing/2014/main" id="{6D04AFB4-E4D1-487E-BA0B-11527D6D612F}"/>
              </a:ext>
            </a:extLst>
          </p:cNvPr>
          <p:cNvSpPr txBox="1"/>
          <p:nvPr/>
        </p:nvSpPr>
        <p:spPr>
          <a:xfrm>
            <a:off x="1364721" y="2319432"/>
            <a:ext cx="10125664" cy="2677656"/>
          </a:xfrm>
          <a:prstGeom prst="rect">
            <a:avLst/>
          </a:prstGeom>
          <a:noFill/>
        </p:spPr>
        <p:txBody>
          <a:bodyPr wrap="square">
            <a:spAutoFit/>
          </a:bodyPr>
          <a:lstStyle/>
          <a:p>
            <a:pPr marL="342900" indent="-342900">
              <a:buClr>
                <a:srgbClr val="11AD9A"/>
              </a:buClr>
              <a:buFont typeface="+mj-lt"/>
              <a:buAutoNum type="arabicPeriod"/>
            </a:pPr>
            <a:r>
              <a:rPr lang="en-US" sz="2400" dirty="0"/>
              <a:t>Which of the following countries were Axis powers (</a:t>
            </a:r>
            <a:r>
              <a:rPr lang="en-US" sz="2400" dirty="0" err="1"/>
              <a:t>i</a:t>
            </a:r>
            <a:r>
              <a:rPr lang="en-US" sz="2400" dirty="0"/>
              <a:t>) Japan (ii) Germany </a:t>
            </a:r>
            <a:br>
              <a:rPr lang="en-US" sz="2400" dirty="0"/>
            </a:br>
            <a:r>
              <a:rPr lang="en-US" sz="2400" dirty="0"/>
              <a:t>(iii) France?</a:t>
            </a:r>
            <a:endParaRPr lang="en-IE" sz="2400" dirty="0"/>
          </a:p>
          <a:p>
            <a:pPr marL="342900" indent="-342900">
              <a:buClr>
                <a:srgbClr val="11AD9A"/>
              </a:buClr>
              <a:buFont typeface="+mj-lt"/>
              <a:buAutoNum type="arabicPeriod"/>
            </a:pPr>
            <a:r>
              <a:rPr lang="en-IE" sz="2400" dirty="0"/>
              <a:t>What was ‘lightning war’?</a:t>
            </a:r>
            <a:endParaRPr lang="en-US" sz="2400" dirty="0"/>
          </a:p>
          <a:p>
            <a:pPr marL="342900" indent="-342900">
              <a:buClr>
                <a:srgbClr val="11AD9A"/>
              </a:buClr>
              <a:buFont typeface="+mj-lt"/>
              <a:buAutoNum type="arabicPeriod"/>
            </a:pPr>
            <a:r>
              <a:rPr lang="en-US" sz="2400" dirty="0"/>
              <a:t>Fill in the missing words: ‘The success of Blitzkrieg depended on …… and ……’</a:t>
            </a:r>
          </a:p>
          <a:p>
            <a:pPr marL="342900" indent="-342900">
              <a:buClr>
                <a:srgbClr val="11AD9A"/>
              </a:buClr>
              <a:buFont typeface="+mj-lt"/>
              <a:buAutoNum type="arabicPeriod"/>
            </a:pPr>
            <a:r>
              <a:rPr lang="en-US" sz="2400" dirty="0"/>
              <a:t>Under what pact did Germany and Soviet Russia agree to divide Poland?</a:t>
            </a:r>
          </a:p>
          <a:p>
            <a:pPr marL="342900" indent="-342900">
              <a:buClr>
                <a:srgbClr val="11AD9A"/>
              </a:buClr>
              <a:buFont typeface="+mj-lt"/>
              <a:buAutoNum type="arabicPeriod"/>
            </a:pPr>
            <a:r>
              <a:rPr lang="en-US" sz="2400" dirty="0"/>
              <a:t>What happened during the </a:t>
            </a:r>
            <a:r>
              <a:rPr lang="en-US" sz="2400" dirty="0" err="1"/>
              <a:t>Phoney</a:t>
            </a:r>
            <a:r>
              <a:rPr lang="en-US" sz="2400" dirty="0"/>
              <a:t> War?</a:t>
            </a:r>
          </a:p>
          <a:p>
            <a:pPr marL="342900" indent="-342900">
              <a:buClr>
                <a:srgbClr val="11AD9A"/>
              </a:buClr>
              <a:buFont typeface="+mj-lt"/>
              <a:buAutoNum type="arabicPeriod"/>
            </a:pPr>
            <a:r>
              <a:rPr lang="en-US" sz="2400" dirty="0"/>
              <a:t>Why did Germany attack Denmark and Norway?</a:t>
            </a:r>
          </a:p>
        </p:txBody>
      </p:sp>
    </p:spTree>
    <p:extLst>
      <p:ext uri="{BB962C8B-B14F-4D97-AF65-F5344CB8AC3E}">
        <p14:creationId xmlns:p14="http://schemas.microsoft.com/office/powerpoint/2010/main" val="2374991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10546</TotalTime>
  <Words>2502</Words>
  <Application>Microsoft Office PowerPoint</Application>
  <PresentationFormat>Widescreen</PresentationFormat>
  <Paragraphs>326</Paragraphs>
  <Slides>46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Arial</vt:lpstr>
      <vt:lpstr>Arial Narrow</vt:lpstr>
      <vt:lpstr>Calibri</vt:lpstr>
      <vt:lpstr>Century</vt:lpstr>
      <vt:lpstr>Times New Roman</vt:lpstr>
      <vt:lpstr>Wingdings</vt:lpstr>
      <vt:lpstr>Office Theme</vt:lpstr>
      <vt:lpstr>World War II, 1939–45  Course and Impact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Hitler’s Suicide – The End of War in Europe</vt:lpstr>
      <vt:lpstr>Allied Advances</vt:lpstr>
      <vt:lpstr>PowerPoint Presentation</vt:lpstr>
      <vt:lpstr>The War in the Far East</vt:lpstr>
      <vt:lpstr>Turning Point in the Pacific War</vt:lpstr>
      <vt:lpstr>Should the Atomic Bombs have been Dropped on  Hiroshima and Nagasaki?</vt:lpstr>
      <vt:lpstr>Should the Atomic Bombs have been Dropped on Hiroshima and Nagasaki?</vt:lpstr>
      <vt:lpstr>PowerPoint Presentation</vt:lpstr>
      <vt:lpstr>Why Did the Allies Win the War?</vt:lpstr>
      <vt:lpstr>PowerPoint Presentation</vt:lpstr>
      <vt:lpstr>What was the Impact of World War II?</vt:lpstr>
      <vt:lpstr>Short-Term Impact</vt:lpstr>
      <vt:lpstr>Destruction and Economic Revival</vt:lpstr>
      <vt:lpstr>War Crimes Trials</vt:lpstr>
      <vt:lpstr>Long-Term Impact</vt:lpstr>
      <vt:lpstr>PowerPoint Presentation</vt:lpstr>
      <vt:lpstr>Preparing for CBA 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Plantation of Ulster &amp; the Growth of Towns – Influencing Identity</dc:title>
  <dc:creator>Alyson Gray</dc:creator>
  <cp:lastModifiedBy>Emma O'Donoghue</cp:lastModifiedBy>
  <cp:revision>538</cp:revision>
  <dcterms:created xsi:type="dcterms:W3CDTF">2021-12-21T16:09:18Z</dcterms:created>
  <dcterms:modified xsi:type="dcterms:W3CDTF">2022-09-06T08:39:49Z</dcterms:modified>
</cp:coreProperties>
</file>

<file path=docProps/thumbnail.jpeg>
</file>